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12192000" cy="6858000"/>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30"/>
  </p:normalViewPr>
  <p:slideViewPr>
    <p:cSldViewPr snapToGrid="0">
      <p:cViewPr varScale="1">
        <p:scale>
          <a:sx n="106" d="100"/>
          <a:sy n="106" d="100"/>
        </p:scale>
        <p:origin x="67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7E5597A-576F-EBE3-3036-6C0300BCDD3F}"/>
              </a:ext>
            </a:extLst>
          </p:cNvPr>
          <p:cNvSpPr>
            <a:spLocks noGrp="1"/>
          </p:cNvSpPr>
          <p:nvPr>
            <p:ph type="ctrTitle"/>
          </p:nvPr>
        </p:nvSpPr>
        <p:spPr>
          <a:xfrm>
            <a:off x="1524000" y="1122363"/>
            <a:ext cx="9144000" cy="2387600"/>
          </a:xfrm>
        </p:spPr>
        <p:txBody>
          <a:bodyPr anchor="b"/>
          <a:lstStyle>
            <a:lvl1pPr algn="ctr">
              <a:defRPr sz="6000"/>
            </a:lvl1pPr>
          </a:lstStyle>
          <a:p>
            <a:r>
              <a:rPr lang="es-MX"/>
              <a:t>Haz clic para modificar el estilo de título del patrón</a:t>
            </a:r>
            <a:endParaRPr lang="es-ES_tradnl"/>
          </a:p>
        </p:txBody>
      </p:sp>
      <p:sp>
        <p:nvSpPr>
          <p:cNvPr id="3" name="Subtítulo 2">
            <a:extLst>
              <a:ext uri="{FF2B5EF4-FFF2-40B4-BE49-F238E27FC236}">
                <a16:creationId xmlns:a16="http://schemas.microsoft.com/office/drawing/2014/main" id="{5CE556EC-A84F-F3BE-B583-BE256F1A6DB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MX"/>
              <a:t>Haz clic para editar el estilo de subtítulo del patrón</a:t>
            </a:r>
            <a:endParaRPr lang="es-ES_tradnl"/>
          </a:p>
        </p:txBody>
      </p:sp>
      <p:sp>
        <p:nvSpPr>
          <p:cNvPr id="4" name="Marcador de fecha 3">
            <a:extLst>
              <a:ext uri="{FF2B5EF4-FFF2-40B4-BE49-F238E27FC236}">
                <a16:creationId xmlns:a16="http://schemas.microsoft.com/office/drawing/2014/main" id="{AA0EC15E-1787-FD22-7358-FA546B833545}"/>
              </a:ext>
            </a:extLst>
          </p:cNvPr>
          <p:cNvSpPr>
            <a:spLocks noGrp="1"/>
          </p:cNvSpPr>
          <p:nvPr>
            <p:ph type="dt" sz="half" idx="10"/>
          </p:nvPr>
        </p:nvSpPr>
        <p:spPr/>
        <p:txBody>
          <a:bodyPr/>
          <a:lstStyle/>
          <a:p>
            <a:fld id="{E0C666BF-71F2-3448-8689-87B37D44E12F}" type="datetimeFigureOut">
              <a:rPr lang="es-ES_tradnl" smtClean="0"/>
              <a:t>12/04/2023</a:t>
            </a:fld>
            <a:endParaRPr lang="es-ES_tradnl"/>
          </a:p>
        </p:txBody>
      </p:sp>
      <p:sp>
        <p:nvSpPr>
          <p:cNvPr id="5" name="Marcador de pie de página 4">
            <a:extLst>
              <a:ext uri="{FF2B5EF4-FFF2-40B4-BE49-F238E27FC236}">
                <a16:creationId xmlns:a16="http://schemas.microsoft.com/office/drawing/2014/main" id="{A0ACE391-86F8-E94B-A346-08766B7B0EAE}"/>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AFF67680-6495-AEDF-DE3B-A48CC0D84DCD}"/>
              </a:ext>
            </a:extLst>
          </p:cNvPr>
          <p:cNvSpPr>
            <a:spLocks noGrp="1"/>
          </p:cNvSpPr>
          <p:nvPr>
            <p:ph type="sldNum" sz="quarter" idx="12"/>
          </p:nvPr>
        </p:nvSpPr>
        <p:spPr/>
        <p:txBody>
          <a:bodyPr/>
          <a:lstStyle/>
          <a:p>
            <a:fld id="{DFDF17FB-F05A-3A4B-BBCD-8661AA1A9862}" type="slidenum">
              <a:rPr lang="es-ES_tradnl" smtClean="0"/>
              <a:t>‹Nº›</a:t>
            </a:fld>
            <a:endParaRPr lang="es-ES_tradnl"/>
          </a:p>
        </p:txBody>
      </p:sp>
    </p:spTree>
    <p:extLst>
      <p:ext uri="{BB962C8B-B14F-4D97-AF65-F5344CB8AC3E}">
        <p14:creationId xmlns:p14="http://schemas.microsoft.com/office/powerpoint/2010/main" val="18464445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B943887-F2EB-E16F-DC46-A83646AA538A}"/>
              </a:ext>
            </a:extLst>
          </p:cNvPr>
          <p:cNvSpPr>
            <a:spLocks noGrp="1"/>
          </p:cNvSpPr>
          <p:nvPr>
            <p:ph type="title"/>
          </p:nvPr>
        </p:nvSpPr>
        <p:spPr/>
        <p:txBody>
          <a:bodyPr/>
          <a:lstStyle/>
          <a:p>
            <a:r>
              <a:rPr lang="es-MX"/>
              <a:t>Haz clic para modificar el estilo de título del patrón</a:t>
            </a:r>
            <a:endParaRPr lang="es-ES_tradnl"/>
          </a:p>
        </p:txBody>
      </p:sp>
      <p:sp>
        <p:nvSpPr>
          <p:cNvPr id="3" name="Marcador de texto vertical 2">
            <a:extLst>
              <a:ext uri="{FF2B5EF4-FFF2-40B4-BE49-F238E27FC236}">
                <a16:creationId xmlns:a16="http://schemas.microsoft.com/office/drawing/2014/main" id="{DF7B246C-4B8B-7D45-75FE-E87FF43933C2}"/>
              </a:ext>
            </a:extLst>
          </p:cNvPr>
          <p:cNvSpPr>
            <a:spLocks noGrp="1"/>
          </p:cNvSpPr>
          <p:nvPr>
            <p:ph type="body" orient="vert" idx="1"/>
          </p:nvPr>
        </p:nvSpPr>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fecha 3">
            <a:extLst>
              <a:ext uri="{FF2B5EF4-FFF2-40B4-BE49-F238E27FC236}">
                <a16:creationId xmlns:a16="http://schemas.microsoft.com/office/drawing/2014/main" id="{595E0491-F888-B769-6826-F5802B142EB8}"/>
              </a:ext>
            </a:extLst>
          </p:cNvPr>
          <p:cNvSpPr>
            <a:spLocks noGrp="1"/>
          </p:cNvSpPr>
          <p:nvPr>
            <p:ph type="dt" sz="half" idx="10"/>
          </p:nvPr>
        </p:nvSpPr>
        <p:spPr/>
        <p:txBody>
          <a:bodyPr/>
          <a:lstStyle/>
          <a:p>
            <a:fld id="{E0C666BF-71F2-3448-8689-87B37D44E12F}" type="datetimeFigureOut">
              <a:rPr lang="es-ES_tradnl" smtClean="0"/>
              <a:t>12/04/2023</a:t>
            </a:fld>
            <a:endParaRPr lang="es-ES_tradnl"/>
          </a:p>
        </p:txBody>
      </p:sp>
      <p:sp>
        <p:nvSpPr>
          <p:cNvPr id="5" name="Marcador de pie de página 4">
            <a:extLst>
              <a:ext uri="{FF2B5EF4-FFF2-40B4-BE49-F238E27FC236}">
                <a16:creationId xmlns:a16="http://schemas.microsoft.com/office/drawing/2014/main" id="{6EA7D1C4-4382-D163-AFD1-391999FB0705}"/>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62541229-875A-FF0B-2EAC-9B339B1AE0BB}"/>
              </a:ext>
            </a:extLst>
          </p:cNvPr>
          <p:cNvSpPr>
            <a:spLocks noGrp="1"/>
          </p:cNvSpPr>
          <p:nvPr>
            <p:ph type="sldNum" sz="quarter" idx="12"/>
          </p:nvPr>
        </p:nvSpPr>
        <p:spPr/>
        <p:txBody>
          <a:bodyPr/>
          <a:lstStyle/>
          <a:p>
            <a:fld id="{DFDF17FB-F05A-3A4B-BBCD-8661AA1A9862}" type="slidenum">
              <a:rPr lang="es-ES_tradnl" smtClean="0"/>
              <a:t>‹Nº›</a:t>
            </a:fld>
            <a:endParaRPr lang="es-ES_tradnl"/>
          </a:p>
        </p:txBody>
      </p:sp>
    </p:spTree>
    <p:extLst>
      <p:ext uri="{BB962C8B-B14F-4D97-AF65-F5344CB8AC3E}">
        <p14:creationId xmlns:p14="http://schemas.microsoft.com/office/powerpoint/2010/main" val="39445168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29D899F4-5A69-A12F-0432-6A6EF5000C39}"/>
              </a:ext>
            </a:extLst>
          </p:cNvPr>
          <p:cNvSpPr>
            <a:spLocks noGrp="1"/>
          </p:cNvSpPr>
          <p:nvPr>
            <p:ph type="title" orient="vert"/>
          </p:nvPr>
        </p:nvSpPr>
        <p:spPr>
          <a:xfrm>
            <a:off x="8724900" y="365125"/>
            <a:ext cx="2628900" cy="5811838"/>
          </a:xfrm>
        </p:spPr>
        <p:txBody>
          <a:bodyPr vert="eaVert"/>
          <a:lstStyle/>
          <a:p>
            <a:r>
              <a:rPr lang="es-MX"/>
              <a:t>Haz clic para modificar el estilo de título del patrón</a:t>
            </a:r>
            <a:endParaRPr lang="es-ES_tradnl"/>
          </a:p>
        </p:txBody>
      </p:sp>
      <p:sp>
        <p:nvSpPr>
          <p:cNvPr id="3" name="Marcador de texto vertical 2">
            <a:extLst>
              <a:ext uri="{FF2B5EF4-FFF2-40B4-BE49-F238E27FC236}">
                <a16:creationId xmlns:a16="http://schemas.microsoft.com/office/drawing/2014/main" id="{E5F4C7F3-C172-67F9-8645-0D768930009B}"/>
              </a:ext>
            </a:extLst>
          </p:cNvPr>
          <p:cNvSpPr>
            <a:spLocks noGrp="1"/>
          </p:cNvSpPr>
          <p:nvPr>
            <p:ph type="body" orient="vert" idx="1"/>
          </p:nvPr>
        </p:nvSpPr>
        <p:spPr>
          <a:xfrm>
            <a:off x="838200" y="365125"/>
            <a:ext cx="7734300" cy="5811838"/>
          </a:xfrm>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fecha 3">
            <a:extLst>
              <a:ext uri="{FF2B5EF4-FFF2-40B4-BE49-F238E27FC236}">
                <a16:creationId xmlns:a16="http://schemas.microsoft.com/office/drawing/2014/main" id="{7C38D3C0-DAFF-9877-574E-4F37957E716A}"/>
              </a:ext>
            </a:extLst>
          </p:cNvPr>
          <p:cNvSpPr>
            <a:spLocks noGrp="1"/>
          </p:cNvSpPr>
          <p:nvPr>
            <p:ph type="dt" sz="half" idx="10"/>
          </p:nvPr>
        </p:nvSpPr>
        <p:spPr/>
        <p:txBody>
          <a:bodyPr/>
          <a:lstStyle/>
          <a:p>
            <a:fld id="{E0C666BF-71F2-3448-8689-87B37D44E12F}" type="datetimeFigureOut">
              <a:rPr lang="es-ES_tradnl" smtClean="0"/>
              <a:t>12/04/2023</a:t>
            </a:fld>
            <a:endParaRPr lang="es-ES_tradnl"/>
          </a:p>
        </p:txBody>
      </p:sp>
      <p:sp>
        <p:nvSpPr>
          <p:cNvPr id="5" name="Marcador de pie de página 4">
            <a:extLst>
              <a:ext uri="{FF2B5EF4-FFF2-40B4-BE49-F238E27FC236}">
                <a16:creationId xmlns:a16="http://schemas.microsoft.com/office/drawing/2014/main" id="{A68CD4BE-4F4F-E7E8-7D10-F92EC2A9B5C4}"/>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323D7868-7A16-2347-5F02-595DA75D00F1}"/>
              </a:ext>
            </a:extLst>
          </p:cNvPr>
          <p:cNvSpPr>
            <a:spLocks noGrp="1"/>
          </p:cNvSpPr>
          <p:nvPr>
            <p:ph type="sldNum" sz="quarter" idx="12"/>
          </p:nvPr>
        </p:nvSpPr>
        <p:spPr/>
        <p:txBody>
          <a:bodyPr/>
          <a:lstStyle/>
          <a:p>
            <a:fld id="{DFDF17FB-F05A-3A4B-BBCD-8661AA1A9862}" type="slidenum">
              <a:rPr lang="es-ES_tradnl" smtClean="0"/>
              <a:t>‹Nº›</a:t>
            </a:fld>
            <a:endParaRPr lang="es-ES_tradnl"/>
          </a:p>
        </p:txBody>
      </p:sp>
    </p:spTree>
    <p:extLst>
      <p:ext uri="{BB962C8B-B14F-4D97-AF65-F5344CB8AC3E}">
        <p14:creationId xmlns:p14="http://schemas.microsoft.com/office/powerpoint/2010/main" val="8339706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03595A8-A93E-75A1-4136-069DC7D5C446}"/>
              </a:ext>
            </a:extLst>
          </p:cNvPr>
          <p:cNvSpPr>
            <a:spLocks noGrp="1"/>
          </p:cNvSpPr>
          <p:nvPr>
            <p:ph type="title"/>
          </p:nvPr>
        </p:nvSpPr>
        <p:spPr/>
        <p:txBody>
          <a:bodyPr/>
          <a:lstStyle/>
          <a:p>
            <a:r>
              <a:rPr lang="es-MX"/>
              <a:t>Haz clic para modificar el estilo de título del patrón</a:t>
            </a:r>
            <a:endParaRPr lang="es-ES_tradnl"/>
          </a:p>
        </p:txBody>
      </p:sp>
      <p:sp>
        <p:nvSpPr>
          <p:cNvPr id="3" name="Marcador de contenido 2">
            <a:extLst>
              <a:ext uri="{FF2B5EF4-FFF2-40B4-BE49-F238E27FC236}">
                <a16:creationId xmlns:a16="http://schemas.microsoft.com/office/drawing/2014/main" id="{A26C084C-6B90-8170-9FA0-C07B1BC04669}"/>
              </a:ext>
            </a:extLst>
          </p:cNvPr>
          <p:cNvSpPr>
            <a:spLocks noGrp="1"/>
          </p:cNvSpPr>
          <p:nvPr>
            <p:ph idx="1"/>
          </p:nvPr>
        </p:nvSpPr>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fecha 3">
            <a:extLst>
              <a:ext uri="{FF2B5EF4-FFF2-40B4-BE49-F238E27FC236}">
                <a16:creationId xmlns:a16="http://schemas.microsoft.com/office/drawing/2014/main" id="{D1957CA0-E03A-4322-95A3-2B3734C315B2}"/>
              </a:ext>
            </a:extLst>
          </p:cNvPr>
          <p:cNvSpPr>
            <a:spLocks noGrp="1"/>
          </p:cNvSpPr>
          <p:nvPr>
            <p:ph type="dt" sz="half" idx="10"/>
          </p:nvPr>
        </p:nvSpPr>
        <p:spPr/>
        <p:txBody>
          <a:bodyPr/>
          <a:lstStyle/>
          <a:p>
            <a:fld id="{E0C666BF-71F2-3448-8689-87B37D44E12F}" type="datetimeFigureOut">
              <a:rPr lang="es-ES_tradnl" smtClean="0"/>
              <a:t>12/04/2023</a:t>
            </a:fld>
            <a:endParaRPr lang="es-ES_tradnl"/>
          </a:p>
        </p:txBody>
      </p:sp>
      <p:sp>
        <p:nvSpPr>
          <p:cNvPr id="5" name="Marcador de pie de página 4">
            <a:extLst>
              <a:ext uri="{FF2B5EF4-FFF2-40B4-BE49-F238E27FC236}">
                <a16:creationId xmlns:a16="http://schemas.microsoft.com/office/drawing/2014/main" id="{E32963BF-8894-6370-533E-EBB8C079B9B8}"/>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6F780F1A-6FEA-2CCC-082D-C484D1FE6A77}"/>
              </a:ext>
            </a:extLst>
          </p:cNvPr>
          <p:cNvSpPr>
            <a:spLocks noGrp="1"/>
          </p:cNvSpPr>
          <p:nvPr>
            <p:ph type="sldNum" sz="quarter" idx="12"/>
          </p:nvPr>
        </p:nvSpPr>
        <p:spPr/>
        <p:txBody>
          <a:bodyPr/>
          <a:lstStyle/>
          <a:p>
            <a:fld id="{DFDF17FB-F05A-3A4B-BBCD-8661AA1A9862}" type="slidenum">
              <a:rPr lang="es-ES_tradnl" smtClean="0"/>
              <a:t>‹Nº›</a:t>
            </a:fld>
            <a:endParaRPr lang="es-ES_tradnl"/>
          </a:p>
        </p:txBody>
      </p:sp>
    </p:spTree>
    <p:extLst>
      <p:ext uri="{BB962C8B-B14F-4D97-AF65-F5344CB8AC3E}">
        <p14:creationId xmlns:p14="http://schemas.microsoft.com/office/powerpoint/2010/main" val="25811165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BD94D5C-65FC-348F-B3FF-4A2C4D20EA5F}"/>
              </a:ext>
            </a:extLst>
          </p:cNvPr>
          <p:cNvSpPr>
            <a:spLocks noGrp="1"/>
          </p:cNvSpPr>
          <p:nvPr>
            <p:ph type="title"/>
          </p:nvPr>
        </p:nvSpPr>
        <p:spPr>
          <a:xfrm>
            <a:off x="831850" y="1709738"/>
            <a:ext cx="10515600" cy="2852737"/>
          </a:xfrm>
        </p:spPr>
        <p:txBody>
          <a:bodyPr anchor="b"/>
          <a:lstStyle>
            <a:lvl1pPr>
              <a:defRPr sz="6000"/>
            </a:lvl1pPr>
          </a:lstStyle>
          <a:p>
            <a:r>
              <a:rPr lang="es-MX"/>
              <a:t>Haz clic para modificar el estilo de título del patrón</a:t>
            </a:r>
            <a:endParaRPr lang="es-ES_tradnl"/>
          </a:p>
        </p:txBody>
      </p:sp>
      <p:sp>
        <p:nvSpPr>
          <p:cNvPr id="3" name="Marcador de texto 2">
            <a:extLst>
              <a:ext uri="{FF2B5EF4-FFF2-40B4-BE49-F238E27FC236}">
                <a16:creationId xmlns:a16="http://schemas.microsoft.com/office/drawing/2014/main" id="{1F28C13B-9E11-B804-3EE4-876B9E13C30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MX"/>
              <a:t>Haga clic para modificar los estilos de texto del patrón</a:t>
            </a:r>
          </a:p>
        </p:txBody>
      </p:sp>
      <p:sp>
        <p:nvSpPr>
          <p:cNvPr id="4" name="Marcador de fecha 3">
            <a:extLst>
              <a:ext uri="{FF2B5EF4-FFF2-40B4-BE49-F238E27FC236}">
                <a16:creationId xmlns:a16="http://schemas.microsoft.com/office/drawing/2014/main" id="{C3FD62EF-B305-55BD-F1E7-1A5B851A1373}"/>
              </a:ext>
            </a:extLst>
          </p:cNvPr>
          <p:cNvSpPr>
            <a:spLocks noGrp="1"/>
          </p:cNvSpPr>
          <p:nvPr>
            <p:ph type="dt" sz="half" idx="10"/>
          </p:nvPr>
        </p:nvSpPr>
        <p:spPr/>
        <p:txBody>
          <a:bodyPr/>
          <a:lstStyle/>
          <a:p>
            <a:fld id="{E0C666BF-71F2-3448-8689-87B37D44E12F}" type="datetimeFigureOut">
              <a:rPr lang="es-ES_tradnl" smtClean="0"/>
              <a:t>12/04/2023</a:t>
            </a:fld>
            <a:endParaRPr lang="es-ES_tradnl"/>
          </a:p>
        </p:txBody>
      </p:sp>
      <p:sp>
        <p:nvSpPr>
          <p:cNvPr id="5" name="Marcador de pie de página 4">
            <a:extLst>
              <a:ext uri="{FF2B5EF4-FFF2-40B4-BE49-F238E27FC236}">
                <a16:creationId xmlns:a16="http://schemas.microsoft.com/office/drawing/2014/main" id="{8F0C0E61-43D6-CEAA-1DED-C1EF77104C7F}"/>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CD3EBBDA-C1B8-6DEB-F14A-3E9D65A9E2AB}"/>
              </a:ext>
            </a:extLst>
          </p:cNvPr>
          <p:cNvSpPr>
            <a:spLocks noGrp="1"/>
          </p:cNvSpPr>
          <p:nvPr>
            <p:ph type="sldNum" sz="quarter" idx="12"/>
          </p:nvPr>
        </p:nvSpPr>
        <p:spPr/>
        <p:txBody>
          <a:bodyPr/>
          <a:lstStyle/>
          <a:p>
            <a:fld id="{DFDF17FB-F05A-3A4B-BBCD-8661AA1A9862}" type="slidenum">
              <a:rPr lang="es-ES_tradnl" smtClean="0"/>
              <a:t>‹Nº›</a:t>
            </a:fld>
            <a:endParaRPr lang="es-ES_tradnl"/>
          </a:p>
        </p:txBody>
      </p:sp>
    </p:spTree>
    <p:extLst>
      <p:ext uri="{BB962C8B-B14F-4D97-AF65-F5344CB8AC3E}">
        <p14:creationId xmlns:p14="http://schemas.microsoft.com/office/powerpoint/2010/main" val="12758777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B86EAC0-6DEA-7473-EFD6-8E3A04416202}"/>
              </a:ext>
            </a:extLst>
          </p:cNvPr>
          <p:cNvSpPr>
            <a:spLocks noGrp="1"/>
          </p:cNvSpPr>
          <p:nvPr>
            <p:ph type="title"/>
          </p:nvPr>
        </p:nvSpPr>
        <p:spPr/>
        <p:txBody>
          <a:bodyPr/>
          <a:lstStyle/>
          <a:p>
            <a:r>
              <a:rPr lang="es-MX"/>
              <a:t>Haz clic para modificar el estilo de título del patrón</a:t>
            </a:r>
            <a:endParaRPr lang="es-ES_tradnl"/>
          </a:p>
        </p:txBody>
      </p:sp>
      <p:sp>
        <p:nvSpPr>
          <p:cNvPr id="3" name="Marcador de contenido 2">
            <a:extLst>
              <a:ext uri="{FF2B5EF4-FFF2-40B4-BE49-F238E27FC236}">
                <a16:creationId xmlns:a16="http://schemas.microsoft.com/office/drawing/2014/main" id="{3907F8EA-C6E4-7023-3130-6BE35FA34482}"/>
              </a:ext>
            </a:extLst>
          </p:cNvPr>
          <p:cNvSpPr>
            <a:spLocks noGrp="1"/>
          </p:cNvSpPr>
          <p:nvPr>
            <p:ph sz="half" idx="1"/>
          </p:nvPr>
        </p:nvSpPr>
        <p:spPr>
          <a:xfrm>
            <a:off x="838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contenido 3">
            <a:extLst>
              <a:ext uri="{FF2B5EF4-FFF2-40B4-BE49-F238E27FC236}">
                <a16:creationId xmlns:a16="http://schemas.microsoft.com/office/drawing/2014/main" id="{19CE4EDD-9B44-5488-C875-C0F477F754AD}"/>
              </a:ext>
            </a:extLst>
          </p:cNvPr>
          <p:cNvSpPr>
            <a:spLocks noGrp="1"/>
          </p:cNvSpPr>
          <p:nvPr>
            <p:ph sz="half" idx="2"/>
          </p:nvPr>
        </p:nvSpPr>
        <p:spPr>
          <a:xfrm>
            <a:off x="6172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5" name="Marcador de fecha 4">
            <a:extLst>
              <a:ext uri="{FF2B5EF4-FFF2-40B4-BE49-F238E27FC236}">
                <a16:creationId xmlns:a16="http://schemas.microsoft.com/office/drawing/2014/main" id="{67585C17-3A3F-11D8-D09D-7751565EA3B2}"/>
              </a:ext>
            </a:extLst>
          </p:cNvPr>
          <p:cNvSpPr>
            <a:spLocks noGrp="1"/>
          </p:cNvSpPr>
          <p:nvPr>
            <p:ph type="dt" sz="half" idx="10"/>
          </p:nvPr>
        </p:nvSpPr>
        <p:spPr/>
        <p:txBody>
          <a:bodyPr/>
          <a:lstStyle/>
          <a:p>
            <a:fld id="{E0C666BF-71F2-3448-8689-87B37D44E12F}" type="datetimeFigureOut">
              <a:rPr lang="es-ES_tradnl" smtClean="0"/>
              <a:t>12/04/2023</a:t>
            </a:fld>
            <a:endParaRPr lang="es-ES_tradnl"/>
          </a:p>
        </p:txBody>
      </p:sp>
      <p:sp>
        <p:nvSpPr>
          <p:cNvPr id="6" name="Marcador de pie de página 5">
            <a:extLst>
              <a:ext uri="{FF2B5EF4-FFF2-40B4-BE49-F238E27FC236}">
                <a16:creationId xmlns:a16="http://schemas.microsoft.com/office/drawing/2014/main" id="{9187CD2E-606C-02EF-39DE-3B667D69C717}"/>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F0521E65-8EFB-84FE-FE1C-0B283949D8DE}"/>
              </a:ext>
            </a:extLst>
          </p:cNvPr>
          <p:cNvSpPr>
            <a:spLocks noGrp="1"/>
          </p:cNvSpPr>
          <p:nvPr>
            <p:ph type="sldNum" sz="quarter" idx="12"/>
          </p:nvPr>
        </p:nvSpPr>
        <p:spPr/>
        <p:txBody>
          <a:bodyPr/>
          <a:lstStyle/>
          <a:p>
            <a:fld id="{DFDF17FB-F05A-3A4B-BBCD-8661AA1A9862}" type="slidenum">
              <a:rPr lang="es-ES_tradnl" smtClean="0"/>
              <a:t>‹Nº›</a:t>
            </a:fld>
            <a:endParaRPr lang="es-ES_tradnl"/>
          </a:p>
        </p:txBody>
      </p:sp>
    </p:spTree>
    <p:extLst>
      <p:ext uri="{BB962C8B-B14F-4D97-AF65-F5344CB8AC3E}">
        <p14:creationId xmlns:p14="http://schemas.microsoft.com/office/powerpoint/2010/main" val="378884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60400C3-D32F-7191-8931-029E18CFAC35}"/>
              </a:ext>
            </a:extLst>
          </p:cNvPr>
          <p:cNvSpPr>
            <a:spLocks noGrp="1"/>
          </p:cNvSpPr>
          <p:nvPr>
            <p:ph type="title"/>
          </p:nvPr>
        </p:nvSpPr>
        <p:spPr>
          <a:xfrm>
            <a:off x="839788" y="365125"/>
            <a:ext cx="10515600" cy="1325563"/>
          </a:xfrm>
        </p:spPr>
        <p:txBody>
          <a:bodyPr/>
          <a:lstStyle/>
          <a:p>
            <a:r>
              <a:rPr lang="es-MX"/>
              <a:t>Haz clic para modificar el estilo de título del patrón</a:t>
            </a:r>
            <a:endParaRPr lang="es-ES_tradnl"/>
          </a:p>
        </p:txBody>
      </p:sp>
      <p:sp>
        <p:nvSpPr>
          <p:cNvPr id="3" name="Marcador de texto 2">
            <a:extLst>
              <a:ext uri="{FF2B5EF4-FFF2-40B4-BE49-F238E27FC236}">
                <a16:creationId xmlns:a16="http://schemas.microsoft.com/office/drawing/2014/main" id="{6AF47186-CB48-DD16-C81D-CDE9A9B74CD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4" name="Marcador de contenido 3">
            <a:extLst>
              <a:ext uri="{FF2B5EF4-FFF2-40B4-BE49-F238E27FC236}">
                <a16:creationId xmlns:a16="http://schemas.microsoft.com/office/drawing/2014/main" id="{0AB4C6BC-1051-9FB9-0331-A36A0BDA87C4}"/>
              </a:ext>
            </a:extLst>
          </p:cNvPr>
          <p:cNvSpPr>
            <a:spLocks noGrp="1"/>
          </p:cNvSpPr>
          <p:nvPr>
            <p:ph sz="half" idx="2"/>
          </p:nvPr>
        </p:nvSpPr>
        <p:spPr>
          <a:xfrm>
            <a:off x="839788" y="2505075"/>
            <a:ext cx="5157787"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5" name="Marcador de texto 4">
            <a:extLst>
              <a:ext uri="{FF2B5EF4-FFF2-40B4-BE49-F238E27FC236}">
                <a16:creationId xmlns:a16="http://schemas.microsoft.com/office/drawing/2014/main" id="{B459C344-5897-F679-DEE8-A0D03952001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6" name="Marcador de contenido 5">
            <a:extLst>
              <a:ext uri="{FF2B5EF4-FFF2-40B4-BE49-F238E27FC236}">
                <a16:creationId xmlns:a16="http://schemas.microsoft.com/office/drawing/2014/main" id="{58F51ACD-D51C-7627-A923-5FE2B7B3FDF5}"/>
              </a:ext>
            </a:extLst>
          </p:cNvPr>
          <p:cNvSpPr>
            <a:spLocks noGrp="1"/>
          </p:cNvSpPr>
          <p:nvPr>
            <p:ph sz="quarter" idx="4"/>
          </p:nvPr>
        </p:nvSpPr>
        <p:spPr>
          <a:xfrm>
            <a:off x="6172200" y="2505075"/>
            <a:ext cx="5183188"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7" name="Marcador de fecha 6">
            <a:extLst>
              <a:ext uri="{FF2B5EF4-FFF2-40B4-BE49-F238E27FC236}">
                <a16:creationId xmlns:a16="http://schemas.microsoft.com/office/drawing/2014/main" id="{6D5D19B7-04FB-80F7-0DB3-06CCB85FA21A}"/>
              </a:ext>
            </a:extLst>
          </p:cNvPr>
          <p:cNvSpPr>
            <a:spLocks noGrp="1"/>
          </p:cNvSpPr>
          <p:nvPr>
            <p:ph type="dt" sz="half" idx="10"/>
          </p:nvPr>
        </p:nvSpPr>
        <p:spPr/>
        <p:txBody>
          <a:bodyPr/>
          <a:lstStyle/>
          <a:p>
            <a:fld id="{E0C666BF-71F2-3448-8689-87B37D44E12F}" type="datetimeFigureOut">
              <a:rPr lang="es-ES_tradnl" smtClean="0"/>
              <a:t>12/04/2023</a:t>
            </a:fld>
            <a:endParaRPr lang="es-ES_tradnl"/>
          </a:p>
        </p:txBody>
      </p:sp>
      <p:sp>
        <p:nvSpPr>
          <p:cNvPr id="8" name="Marcador de pie de página 7">
            <a:extLst>
              <a:ext uri="{FF2B5EF4-FFF2-40B4-BE49-F238E27FC236}">
                <a16:creationId xmlns:a16="http://schemas.microsoft.com/office/drawing/2014/main" id="{4A2234FB-A2B9-AB7B-77C8-F3F27D11AA11}"/>
              </a:ext>
            </a:extLst>
          </p:cNvPr>
          <p:cNvSpPr>
            <a:spLocks noGrp="1"/>
          </p:cNvSpPr>
          <p:nvPr>
            <p:ph type="ftr" sz="quarter" idx="11"/>
          </p:nvPr>
        </p:nvSpPr>
        <p:spPr/>
        <p:txBody>
          <a:bodyPr/>
          <a:lstStyle/>
          <a:p>
            <a:endParaRPr lang="es-ES_tradnl"/>
          </a:p>
        </p:txBody>
      </p:sp>
      <p:sp>
        <p:nvSpPr>
          <p:cNvPr id="9" name="Marcador de número de diapositiva 8">
            <a:extLst>
              <a:ext uri="{FF2B5EF4-FFF2-40B4-BE49-F238E27FC236}">
                <a16:creationId xmlns:a16="http://schemas.microsoft.com/office/drawing/2014/main" id="{D9739A81-42FB-38AE-BA55-7DF6D3E45025}"/>
              </a:ext>
            </a:extLst>
          </p:cNvPr>
          <p:cNvSpPr>
            <a:spLocks noGrp="1"/>
          </p:cNvSpPr>
          <p:nvPr>
            <p:ph type="sldNum" sz="quarter" idx="12"/>
          </p:nvPr>
        </p:nvSpPr>
        <p:spPr/>
        <p:txBody>
          <a:bodyPr/>
          <a:lstStyle/>
          <a:p>
            <a:fld id="{DFDF17FB-F05A-3A4B-BBCD-8661AA1A9862}" type="slidenum">
              <a:rPr lang="es-ES_tradnl" smtClean="0"/>
              <a:t>‹Nº›</a:t>
            </a:fld>
            <a:endParaRPr lang="es-ES_tradnl"/>
          </a:p>
        </p:txBody>
      </p:sp>
    </p:spTree>
    <p:extLst>
      <p:ext uri="{BB962C8B-B14F-4D97-AF65-F5344CB8AC3E}">
        <p14:creationId xmlns:p14="http://schemas.microsoft.com/office/powerpoint/2010/main" val="21429981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2B7A1BF-4EF1-A3D4-94A6-7304F859F4BD}"/>
              </a:ext>
            </a:extLst>
          </p:cNvPr>
          <p:cNvSpPr>
            <a:spLocks noGrp="1"/>
          </p:cNvSpPr>
          <p:nvPr>
            <p:ph type="title"/>
          </p:nvPr>
        </p:nvSpPr>
        <p:spPr/>
        <p:txBody>
          <a:bodyPr/>
          <a:lstStyle/>
          <a:p>
            <a:r>
              <a:rPr lang="es-MX"/>
              <a:t>Haz clic para modificar el estilo de título del patrón</a:t>
            </a:r>
            <a:endParaRPr lang="es-ES_tradnl"/>
          </a:p>
        </p:txBody>
      </p:sp>
      <p:sp>
        <p:nvSpPr>
          <p:cNvPr id="3" name="Marcador de fecha 2">
            <a:extLst>
              <a:ext uri="{FF2B5EF4-FFF2-40B4-BE49-F238E27FC236}">
                <a16:creationId xmlns:a16="http://schemas.microsoft.com/office/drawing/2014/main" id="{D4398E54-3687-FC4C-F576-1FA191E0301C}"/>
              </a:ext>
            </a:extLst>
          </p:cNvPr>
          <p:cNvSpPr>
            <a:spLocks noGrp="1"/>
          </p:cNvSpPr>
          <p:nvPr>
            <p:ph type="dt" sz="half" idx="10"/>
          </p:nvPr>
        </p:nvSpPr>
        <p:spPr/>
        <p:txBody>
          <a:bodyPr/>
          <a:lstStyle/>
          <a:p>
            <a:fld id="{E0C666BF-71F2-3448-8689-87B37D44E12F}" type="datetimeFigureOut">
              <a:rPr lang="es-ES_tradnl" smtClean="0"/>
              <a:t>12/04/2023</a:t>
            </a:fld>
            <a:endParaRPr lang="es-ES_tradnl"/>
          </a:p>
        </p:txBody>
      </p:sp>
      <p:sp>
        <p:nvSpPr>
          <p:cNvPr id="4" name="Marcador de pie de página 3">
            <a:extLst>
              <a:ext uri="{FF2B5EF4-FFF2-40B4-BE49-F238E27FC236}">
                <a16:creationId xmlns:a16="http://schemas.microsoft.com/office/drawing/2014/main" id="{3FF108DC-C044-2CAE-E577-6C37A8055ED1}"/>
              </a:ext>
            </a:extLst>
          </p:cNvPr>
          <p:cNvSpPr>
            <a:spLocks noGrp="1"/>
          </p:cNvSpPr>
          <p:nvPr>
            <p:ph type="ftr" sz="quarter" idx="11"/>
          </p:nvPr>
        </p:nvSpPr>
        <p:spPr/>
        <p:txBody>
          <a:bodyPr/>
          <a:lstStyle/>
          <a:p>
            <a:endParaRPr lang="es-ES_tradnl"/>
          </a:p>
        </p:txBody>
      </p:sp>
      <p:sp>
        <p:nvSpPr>
          <p:cNvPr id="5" name="Marcador de número de diapositiva 4">
            <a:extLst>
              <a:ext uri="{FF2B5EF4-FFF2-40B4-BE49-F238E27FC236}">
                <a16:creationId xmlns:a16="http://schemas.microsoft.com/office/drawing/2014/main" id="{C3E135C5-7C37-DE04-9B7F-AB658EE7C053}"/>
              </a:ext>
            </a:extLst>
          </p:cNvPr>
          <p:cNvSpPr>
            <a:spLocks noGrp="1"/>
          </p:cNvSpPr>
          <p:nvPr>
            <p:ph type="sldNum" sz="quarter" idx="12"/>
          </p:nvPr>
        </p:nvSpPr>
        <p:spPr/>
        <p:txBody>
          <a:bodyPr/>
          <a:lstStyle/>
          <a:p>
            <a:fld id="{DFDF17FB-F05A-3A4B-BBCD-8661AA1A9862}" type="slidenum">
              <a:rPr lang="es-ES_tradnl" smtClean="0"/>
              <a:t>‹Nº›</a:t>
            </a:fld>
            <a:endParaRPr lang="es-ES_tradnl"/>
          </a:p>
        </p:txBody>
      </p:sp>
    </p:spTree>
    <p:extLst>
      <p:ext uri="{BB962C8B-B14F-4D97-AF65-F5344CB8AC3E}">
        <p14:creationId xmlns:p14="http://schemas.microsoft.com/office/powerpoint/2010/main" val="11750468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057C159B-A467-FAAB-D8D2-08D58099F0BC}"/>
              </a:ext>
            </a:extLst>
          </p:cNvPr>
          <p:cNvSpPr>
            <a:spLocks noGrp="1"/>
          </p:cNvSpPr>
          <p:nvPr>
            <p:ph type="dt" sz="half" idx="10"/>
          </p:nvPr>
        </p:nvSpPr>
        <p:spPr/>
        <p:txBody>
          <a:bodyPr/>
          <a:lstStyle/>
          <a:p>
            <a:fld id="{E0C666BF-71F2-3448-8689-87B37D44E12F}" type="datetimeFigureOut">
              <a:rPr lang="es-ES_tradnl" smtClean="0"/>
              <a:t>12/04/2023</a:t>
            </a:fld>
            <a:endParaRPr lang="es-ES_tradnl"/>
          </a:p>
        </p:txBody>
      </p:sp>
      <p:sp>
        <p:nvSpPr>
          <p:cNvPr id="3" name="Marcador de pie de página 2">
            <a:extLst>
              <a:ext uri="{FF2B5EF4-FFF2-40B4-BE49-F238E27FC236}">
                <a16:creationId xmlns:a16="http://schemas.microsoft.com/office/drawing/2014/main" id="{D76AC855-4E61-2885-B29C-CB23BDDC6562}"/>
              </a:ext>
            </a:extLst>
          </p:cNvPr>
          <p:cNvSpPr>
            <a:spLocks noGrp="1"/>
          </p:cNvSpPr>
          <p:nvPr>
            <p:ph type="ftr" sz="quarter" idx="11"/>
          </p:nvPr>
        </p:nvSpPr>
        <p:spPr/>
        <p:txBody>
          <a:bodyPr/>
          <a:lstStyle/>
          <a:p>
            <a:endParaRPr lang="es-ES_tradnl"/>
          </a:p>
        </p:txBody>
      </p:sp>
      <p:sp>
        <p:nvSpPr>
          <p:cNvPr id="4" name="Marcador de número de diapositiva 3">
            <a:extLst>
              <a:ext uri="{FF2B5EF4-FFF2-40B4-BE49-F238E27FC236}">
                <a16:creationId xmlns:a16="http://schemas.microsoft.com/office/drawing/2014/main" id="{4BBD05A2-1F70-C91D-F471-5754BFC1678F}"/>
              </a:ext>
            </a:extLst>
          </p:cNvPr>
          <p:cNvSpPr>
            <a:spLocks noGrp="1"/>
          </p:cNvSpPr>
          <p:nvPr>
            <p:ph type="sldNum" sz="quarter" idx="12"/>
          </p:nvPr>
        </p:nvSpPr>
        <p:spPr/>
        <p:txBody>
          <a:bodyPr/>
          <a:lstStyle/>
          <a:p>
            <a:fld id="{DFDF17FB-F05A-3A4B-BBCD-8661AA1A9862}" type="slidenum">
              <a:rPr lang="es-ES_tradnl" smtClean="0"/>
              <a:t>‹Nº›</a:t>
            </a:fld>
            <a:endParaRPr lang="es-ES_tradnl"/>
          </a:p>
        </p:txBody>
      </p:sp>
    </p:spTree>
    <p:extLst>
      <p:ext uri="{BB962C8B-B14F-4D97-AF65-F5344CB8AC3E}">
        <p14:creationId xmlns:p14="http://schemas.microsoft.com/office/powerpoint/2010/main" val="38881568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CD2853-43A4-7D2B-13A6-B32B01C9D166}"/>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ES_tradnl"/>
          </a:p>
        </p:txBody>
      </p:sp>
      <p:sp>
        <p:nvSpPr>
          <p:cNvPr id="3" name="Marcador de contenido 2">
            <a:extLst>
              <a:ext uri="{FF2B5EF4-FFF2-40B4-BE49-F238E27FC236}">
                <a16:creationId xmlns:a16="http://schemas.microsoft.com/office/drawing/2014/main" id="{B093F5FA-A0D4-BD55-5BCE-A42A8257DED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texto 3">
            <a:extLst>
              <a:ext uri="{FF2B5EF4-FFF2-40B4-BE49-F238E27FC236}">
                <a16:creationId xmlns:a16="http://schemas.microsoft.com/office/drawing/2014/main" id="{072DF75B-38B2-3729-9EC4-8780C49588F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3C57177D-0E6F-56C2-1DB0-A65F24FC332A}"/>
              </a:ext>
            </a:extLst>
          </p:cNvPr>
          <p:cNvSpPr>
            <a:spLocks noGrp="1"/>
          </p:cNvSpPr>
          <p:nvPr>
            <p:ph type="dt" sz="half" idx="10"/>
          </p:nvPr>
        </p:nvSpPr>
        <p:spPr/>
        <p:txBody>
          <a:bodyPr/>
          <a:lstStyle/>
          <a:p>
            <a:fld id="{E0C666BF-71F2-3448-8689-87B37D44E12F}" type="datetimeFigureOut">
              <a:rPr lang="es-ES_tradnl" smtClean="0"/>
              <a:t>12/04/2023</a:t>
            </a:fld>
            <a:endParaRPr lang="es-ES_tradnl"/>
          </a:p>
        </p:txBody>
      </p:sp>
      <p:sp>
        <p:nvSpPr>
          <p:cNvPr id="6" name="Marcador de pie de página 5">
            <a:extLst>
              <a:ext uri="{FF2B5EF4-FFF2-40B4-BE49-F238E27FC236}">
                <a16:creationId xmlns:a16="http://schemas.microsoft.com/office/drawing/2014/main" id="{DF88502F-A3EF-1351-E1DE-3A468601C46E}"/>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1AF4956C-80CF-B942-0C2F-706D34127ECC}"/>
              </a:ext>
            </a:extLst>
          </p:cNvPr>
          <p:cNvSpPr>
            <a:spLocks noGrp="1"/>
          </p:cNvSpPr>
          <p:nvPr>
            <p:ph type="sldNum" sz="quarter" idx="12"/>
          </p:nvPr>
        </p:nvSpPr>
        <p:spPr/>
        <p:txBody>
          <a:bodyPr/>
          <a:lstStyle/>
          <a:p>
            <a:fld id="{DFDF17FB-F05A-3A4B-BBCD-8661AA1A9862}" type="slidenum">
              <a:rPr lang="es-ES_tradnl" smtClean="0"/>
              <a:t>‹Nº›</a:t>
            </a:fld>
            <a:endParaRPr lang="es-ES_tradnl"/>
          </a:p>
        </p:txBody>
      </p:sp>
    </p:spTree>
    <p:extLst>
      <p:ext uri="{BB962C8B-B14F-4D97-AF65-F5344CB8AC3E}">
        <p14:creationId xmlns:p14="http://schemas.microsoft.com/office/powerpoint/2010/main" val="26158133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FFEB0DC-A2D8-A89D-44A9-F0E29D68F74F}"/>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ES_tradnl"/>
          </a:p>
        </p:txBody>
      </p:sp>
      <p:sp>
        <p:nvSpPr>
          <p:cNvPr id="3" name="Marcador de posición de imagen 2">
            <a:extLst>
              <a:ext uri="{FF2B5EF4-FFF2-40B4-BE49-F238E27FC236}">
                <a16:creationId xmlns:a16="http://schemas.microsoft.com/office/drawing/2014/main" id="{CB9067DB-95CF-DEC5-65D0-29C9C1DAE4B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_tradnl"/>
          </a:p>
        </p:txBody>
      </p:sp>
      <p:sp>
        <p:nvSpPr>
          <p:cNvPr id="4" name="Marcador de texto 3">
            <a:extLst>
              <a:ext uri="{FF2B5EF4-FFF2-40B4-BE49-F238E27FC236}">
                <a16:creationId xmlns:a16="http://schemas.microsoft.com/office/drawing/2014/main" id="{BCBEA789-22CC-51A9-EB41-A0BF3EA588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7EDBD5A6-E170-BA97-84A7-EF1D59B8835A}"/>
              </a:ext>
            </a:extLst>
          </p:cNvPr>
          <p:cNvSpPr>
            <a:spLocks noGrp="1"/>
          </p:cNvSpPr>
          <p:nvPr>
            <p:ph type="dt" sz="half" idx="10"/>
          </p:nvPr>
        </p:nvSpPr>
        <p:spPr/>
        <p:txBody>
          <a:bodyPr/>
          <a:lstStyle/>
          <a:p>
            <a:fld id="{E0C666BF-71F2-3448-8689-87B37D44E12F}" type="datetimeFigureOut">
              <a:rPr lang="es-ES_tradnl" smtClean="0"/>
              <a:t>12/04/2023</a:t>
            </a:fld>
            <a:endParaRPr lang="es-ES_tradnl"/>
          </a:p>
        </p:txBody>
      </p:sp>
      <p:sp>
        <p:nvSpPr>
          <p:cNvPr id="6" name="Marcador de pie de página 5">
            <a:extLst>
              <a:ext uri="{FF2B5EF4-FFF2-40B4-BE49-F238E27FC236}">
                <a16:creationId xmlns:a16="http://schemas.microsoft.com/office/drawing/2014/main" id="{08758E8E-586E-391D-4BF7-8A7BFA4FD06B}"/>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183B22CE-6B15-ED81-B769-D1938B36585D}"/>
              </a:ext>
            </a:extLst>
          </p:cNvPr>
          <p:cNvSpPr>
            <a:spLocks noGrp="1"/>
          </p:cNvSpPr>
          <p:nvPr>
            <p:ph type="sldNum" sz="quarter" idx="12"/>
          </p:nvPr>
        </p:nvSpPr>
        <p:spPr/>
        <p:txBody>
          <a:bodyPr/>
          <a:lstStyle/>
          <a:p>
            <a:fld id="{DFDF17FB-F05A-3A4B-BBCD-8661AA1A9862}" type="slidenum">
              <a:rPr lang="es-ES_tradnl" smtClean="0"/>
              <a:t>‹Nº›</a:t>
            </a:fld>
            <a:endParaRPr lang="es-ES_tradnl"/>
          </a:p>
        </p:txBody>
      </p:sp>
    </p:spTree>
    <p:extLst>
      <p:ext uri="{BB962C8B-B14F-4D97-AF65-F5344CB8AC3E}">
        <p14:creationId xmlns:p14="http://schemas.microsoft.com/office/powerpoint/2010/main" val="40459879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E6F73FE4-8DC3-8FAD-09D9-9ABC5FE1694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MX"/>
              <a:t>Haz clic para modificar el estilo de título del patrón</a:t>
            </a:r>
            <a:endParaRPr lang="es-ES_tradnl"/>
          </a:p>
        </p:txBody>
      </p:sp>
      <p:sp>
        <p:nvSpPr>
          <p:cNvPr id="3" name="Marcador de texto 2">
            <a:extLst>
              <a:ext uri="{FF2B5EF4-FFF2-40B4-BE49-F238E27FC236}">
                <a16:creationId xmlns:a16="http://schemas.microsoft.com/office/drawing/2014/main" id="{227D46D6-1205-E754-6C03-5B7ADD71994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fecha 3">
            <a:extLst>
              <a:ext uri="{FF2B5EF4-FFF2-40B4-BE49-F238E27FC236}">
                <a16:creationId xmlns:a16="http://schemas.microsoft.com/office/drawing/2014/main" id="{2921EF9F-5763-1085-7654-6175A8E9939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0C666BF-71F2-3448-8689-87B37D44E12F}" type="datetimeFigureOut">
              <a:rPr lang="es-ES_tradnl" smtClean="0"/>
              <a:t>12/04/2023</a:t>
            </a:fld>
            <a:endParaRPr lang="es-ES_tradnl"/>
          </a:p>
        </p:txBody>
      </p:sp>
      <p:sp>
        <p:nvSpPr>
          <p:cNvPr id="5" name="Marcador de pie de página 4">
            <a:extLst>
              <a:ext uri="{FF2B5EF4-FFF2-40B4-BE49-F238E27FC236}">
                <a16:creationId xmlns:a16="http://schemas.microsoft.com/office/drawing/2014/main" id="{85200A31-124D-1044-923A-AB929FA7EEC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_tradnl"/>
          </a:p>
        </p:txBody>
      </p:sp>
      <p:sp>
        <p:nvSpPr>
          <p:cNvPr id="6" name="Marcador de número de diapositiva 5">
            <a:extLst>
              <a:ext uri="{FF2B5EF4-FFF2-40B4-BE49-F238E27FC236}">
                <a16:creationId xmlns:a16="http://schemas.microsoft.com/office/drawing/2014/main" id="{BB40C153-D348-A6DC-212A-338E36B62D9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DF17FB-F05A-3A4B-BBCD-8661AA1A9862}" type="slidenum">
              <a:rPr lang="es-ES_tradnl" smtClean="0"/>
              <a:t>‹Nº›</a:t>
            </a:fld>
            <a:endParaRPr lang="es-ES_tradnl"/>
          </a:p>
        </p:txBody>
      </p:sp>
    </p:spTree>
    <p:extLst>
      <p:ext uri="{BB962C8B-B14F-4D97-AF65-F5344CB8AC3E}">
        <p14:creationId xmlns:p14="http://schemas.microsoft.com/office/powerpoint/2010/main" val="14953471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615C29-693A-404C-917E-89659AB27433}"/>
              </a:ext>
            </a:extLst>
          </p:cNvPr>
          <p:cNvSpPr>
            <a:spLocks noGrp="1"/>
          </p:cNvSpPr>
          <p:nvPr>
            <p:ph type="ctrTitle"/>
          </p:nvPr>
        </p:nvSpPr>
        <p:spPr/>
        <p:txBody>
          <a:bodyPr/>
          <a:lstStyle/>
          <a:p>
            <a:r>
              <a:rPr lang="es-ES_tradnl" dirty="0"/>
              <a:t>Capítulo 6. El modelo de Ramsey</a:t>
            </a:r>
          </a:p>
        </p:txBody>
      </p:sp>
      <p:sp>
        <p:nvSpPr>
          <p:cNvPr id="3" name="Subtítulo 2">
            <a:extLst>
              <a:ext uri="{FF2B5EF4-FFF2-40B4-BE49-F238E27FC236}">
                <a16:creationId xmlns:a16="http://schemas.microsoft.com/office/drawing/2014/main" id="{209BAB42-443D-40B0-5F9B-C27E6129F5D0}"/>
              </a:ext>
            </a:extLst>
          </p:cNvPr>
          <p:cNvSpPr>
            <a:spLocks noGrp="1"/>
          </p:cNvSpPr>
          <p:nvPr>
            <p:ph type="subTitle" idx="1"/>
          </p:nvPr>
        </p:nvSpPr>
        <p:spPr/>
        <p:txBody>
          <a:bodyPr/>
          <a:lstStyle/>
          <a:p>
            <a:r>
              <a:rPr lang="es-ES_tradnl" dirty="0"/>
              <a:t>Una visión intuitiva</a:t>
            </a:r>
          </a:p>
        </p:txBody>
      </p:sp>
    </p:spTree>
    <p:extLst>
      <p:ext uri="{BB962C8B-B14F-4D97-AF65-F5344CB8AC3E}">
        <p14:creationId xmlns:p14="http://schemas.microsoft.com/office/powerpoint/2010/main" val="9507041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C96E0FF-8CEE-50ED-E151-7401AD69BCE1}"/>
              </a:ext>
            </a:extLst>
          </p:cNvPr>
          <p:cNvSpPr>
            <a:spLocks noGrp="1"/>
          </p:cNvSpPr>
          <p:nvPr>
            <p:ph type="title"/>
          </p:nvPr>
        </p:nvSpPr>
        <p:spPr/>
        <p:txBody>
          <a:bodyPr/>
          <a:lstStyle/>
          <a:p>
            <a:r>
              <a:rPr lang="es-ES_tradnl" dirty="0"/>
              <a:t>Equilibrio general</a:t>
            </a:r>
          </a:p>
        </p:txBody>
      </p:sp>
      <p:sp>
        <p:nvSpPr>
          <p:cNvPr id="3" name="Marcador de contenido 2">
            <a:extLst>
              <a:ext uri="{FF2B5EF4-FFF2-40B4-BE49-F238E27FC236}">
                <a16:creationId xmlns:a16="http://schemas.microsoft.com/office/drawing/2014/main" id="{65973CA7-EBB4-D6C5-11D1-9E8D82910950}"/>
              </a:ext>
            </a:extLst>
          </p:cNvPr>
          <p:cNvSpPr>
            <a:spLocks noGrp="1"/>
          </p:cNvSpPr>
          <p:nvPr>
            <p:ph idx="1"/>
          </p:nvPr>
        </p:nvSpPr>
        <p:spPr/>
        <p:txBody>
          <a:bodyPr/>
          <a:lstStyle/>
          <a:p>
            <a:r>
              <a:rPr lang="es-ES_tradnl" dirty="0"/>
              <a:t>Una vez establecido el comportamiento de las familias y de las empresas, el modelo puede generar una solución de equilibrio.</a:t>
            </a:r>
          </a:p>
          <a:p>
            <a:r>
              <a:rPr lang="es-ES_tradnl" dirty="0" smtClean="0"/>
              <a:t>Esto </a:t>
            </a:r>
            <a:r>
              <a:rPr lang="es-ES_tradnl" dirty="0"/>
              <a:t>permite obtener las dos ecuaciones fundamentales del modelo; la primera determina el comportamiento del capital en el tiempo y, por tanto, de la producción, y la segunda la trayectoria del consumo en equilibrio:</a:t>
            </a:r>
          </a:p>
        </p:txBody>
      </p:sp>
      <p:pic>
        <p:nvPicPr>
          <p:cNvPr id="4" name="Imagen 3">
            <a:extLst>
              <a:ext uri="{FF2B5EF4-FFF2-40B4-BE49-F238E27FC236}">
                <a16:creationId xmlns:a16="http://schemas.microsoft.com/office/drawing/2014/main" id="{100988AB-A82E-5766-E6E5-1672A8C47733}"/>
              </a:ext>
            </a:extLst>
          </p:cNvPr>
          <p:cNvPicPr>
            <a:picLocks noChangeAspect="1"/>
          </p:cNvPicPr>
          <p:nvPr/>
        </p:nvPicPr>
        <p:blipFill rotWithShape="1">
          <a:blip r:embed="rId2"/>
          <a:srcRect l="34653" t="78095" r="34544" b="11746"/>
          <a:stretch/>
        </p:blipFill>
        <p:spPr>
          <a:xfrm>
            <a:off x="4034971" y="4367040"/>
            <a:ext cx="4383315" cy="2075434"/>
          </a:xfrm>
          <a:prstGeom prst="rect">
            <a:avLst/>
          </a:prstGeom>
        </p:spPr>
      </p:pic>
    </p:spTree>
    <p:extLst>
      <p:ext uri="{BB962C8B-B14F-4D97-AF65-F5344CB8AC3E}">
        <p14:creationId xmlns:p14="http://schemas.microsoft.com/office/powerpoint/2010/main" val="10397304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E35B727-23D3-12C4-230B-543C851E37AE}"/>
              </a:ext>
            </a:extLst>
          </p:cNvPr>
          <p:cNvSpPr>
            <a:spLocks noGrp="1"/>
          </p:cNvSpPr>
          <p:nvPr>
            <p:ph type="title"/>
          </p:nvPr>
        </p:nvSpPr>
        <p:spPr/>
        <p:txBody>
          <a:bodyPr/>
          <a:lstStyle/>
          <a:p>
            <a:r>
              <a:rPr lang="es-ES_tradnl" dirty="0"/>
              <a:t>Condición de transversalidad</a:t>
            </a:r>
          </a:p>
        </p:txBody>
      </p:sp>
      <mc:AlternateContent xmlns:mc="http://schemas.openxmlformats.org/markup-compatibility/2006">
        <mc:Choice xmlns:a14="http://schemas.microsoft.com/office/drawing/2010/main" Requires="a14">
          <p:sp>
            <p:nvSpPr>
              <p:cNvPr id="3" name="Marcador de contenido 2">
                <a:extLst>
                  <a:ext uri="{FF2B5EF4-FFF2-40B4-BE49-F238E27FC236}">
                    <a16:creationId xmlns:a16="http://schemas.microsoft.com/office/drawing/2014/main" id="{5AE774FB-FC42-00AA-146F-FF665349040D}"/>
                  </a:ext>
                </a:extLst>
              </p:cNvPr>
              <p:cNvSpPr>
                <a:spLocks noGrp="1"/>
              </p:cNvSpPr>
              <p:nvPr>
                <p:ph idx="1"/>
              </p:nvPr>
            </p:nvSpPr>
            <p:spPr/>
            <p:txBody>
              <a:bodyPr>
                <a:normAutofit fontScale="92500" lnSpcReduction="20000"/>
              </a:bodyPr>
              <a:lstStyle/>
              <a:p>
                <a:r>
                  <a:rPr lang="es-ES_tradnl" dirty="0"/>
                  <a:t>Una condición adicional en el modelo es la transversalidad. Esta nos dice que el valor del </a:t>
                </a:r>
                <a:r>
                  <a:rPr lang="es-ES_tradnl" i="1" dirty="0"/>
                  <a:t>stock</a:t>
                </a:r>
                <a:r>
                  <a:rPr lang="es-ES_tradnl" dirty="0"/>
                  <a:t> de capital al final del período de tiempo, que es infinito, debe ser igual a cero. </a:t>
                </a:r>
              </a:p>
              <a:p>
                <a:r>
                  <a:rPr lang="es-ES_tradnl" dirty="0"/>
                  <a:t>Esto significa que las familias no dejan nada de valor una vez que se acaba su horizonte de tiempo, ya que si hubiera todavía algo de valor su racionalidad </a:t>
                </a:r>
                <a:r>
                  <a:rPr lang="es-ES_tradnl" dirty="0" err="1"/>
                  <a:t>maximizadora</a:t>
                </a:r>
                <a:r>
                  <a:rPr lang="es-ES_tradnl" dirty="0"/>
                  <a:t> lo utilizaría antes para aumentar su utilidad. </a:t>
                </a:r>
              </a:p>
              <a:p>
                <a:r>
                  <a:rPr lang="es-ES_tradnl" dirty="0"/>
                  <a:t>La condición de transversalidad se expresa como</a:t>
                </a:r>
                <a:r>
                  <a:rPr lang="es-ES_tradnl" dirty="0" smtClean="0"/>
                  <a:t>:</a:t>
                </a:r>
              </a:p>
              <a:p>
                <a:pPr marL="0" indent="0">
                  <a:buNone/>
                </a:pPr>
                <a:endParaRPr lang="es-ES_tradnl" dirty="0"/>
              </a:p>
              <a:p>
                <a:pPr marL="0" indent="0">
                  <a:buNone/>
                </a:pPr>
                <a14:m>
                  <m:oMathPara xmlns:m="http://schemas.openxmlformats.org/officeDocument/2006/math">
                    <m:oMathParaPr>
                      <m:jc m:val="centerGroup"/>
                    </m:oMathParaPr>
                    <m:oMath xmlns:m="http://schemas.openxmlformats.org/officeDocument/2006/math">
                      <m:func>
                        <m:funcPr>
                          <m:ctrlPr>
                            <a:rPr lang="es-ES_tradnl" i="1" smtClean="0">
                              <a:latin typeface="Cambria Math" panose="02040503050406030204" pitchFamily="18" charset="0"/>
                            </a:rPr>
                          </m:ctrlPr>
                        </m:funcPr>
                        <m:fName>
                          <m:limLow>
                            <m:limLowPr>
                              <m:ctrlPr>
                                <a:rPr lang="es-ES_tradnl" i="1" smtClean="0">
                                  <a:latin typeface="Cambria Math" panose="02040503050406030204" pitchFamily="18" charset="0"/>
                                </a:rPr>
                              </m:ctrlPr>
                            </m:limLowPr>
                            <m:e>
                              <m:r>
                                <m:rPr>
                                  <m:sty m:val="p"/>
                                </m:rPr>
                                <a:rPr lang="es-ES_tradnl" i="0" smtClean="0">
                                  <a:latin typeface="Cambria Math" panose="02040503050406030204" pitchFamily="18" charset="0"/>
                                </a:rPr>
                                <m:t>lim</m:t>
                              </m:r>
                            </m:e>
                            <m:lim>
                              <m:r>
                                <a:rPr lang="es-ES" b="0" i="1" smtClean="0">
                                  <a:latin typeface="Cambria Math" panose="02040503050406030204" pitchFamily="18" charset="0"/>
                                </a:rPr>
                                <m:t>𝑡</m:t>
                              </m:r>
                              <m:r>
                                <a:rPr lang="es-ES_tradnl" i="1" smtClean="0">
                                  <a:latin typeface="Cambria Math" panose="02040503050406030204" pitchFamily="18" charset="0"/>
                                </a:rPr>
                                <m:t>→</m:t>
                              </m:r>
                              <m:r>
                                <a:rPr lang="es-ES_tradnl" i="1" smtClean="0">
                                  <a:latin typeface="Cambria Math" panose="02040503050406030204" pitchFamily="18" charset="0"/>
                                </a:rPr>
                                <m:t>∞</m:t>
                              </m:r>
                            </m:lim>
                          </m:limLow>
                        </m:fName>
                        <m:e>
                          <m:sSub>
                            <m:sSubPr>
                              <m:ctrlPr>
                                <a:rPr lang="es-ES_tradnl" i="1" smtClean="0">
                                  <a:latin typeface="Cambria Math" panose="02040503050406030204" pitchFamily="18" charset="0"/>
                                </a:rPr>
                              </m:ctrlPr>
                            </m:sSubPr>
                            <m:e>
                              <m:r>
                                <a:rPr lang="es-ES" b="0" i="1" smtClean="0">
                                  <a:latin typeface="Cambria Math" panose="02040503050406030204" pitchFamily="18" charset="0"/>
                                </a:rPr>
                                <m:t>𝑘</m:t>
                              </m:r>
                            </m:e>
                            <m:sub>
                              <m:r>
                                <a:rPr lang="es-ES" b="0" i="1" smtClean="0">
                                  <a:latin typeface="Cambria Math" panose="02040503050406030204" pitchFamily="18" charset="0"/>
                                </a:rPr>
                                <m:t>𝑡</m:t>
                              </m:r>
                            </m:sub>
                          </m:sSub>
                          <m:sSub>
                            <m:sSubPr>
                              <m:ctrlPr>
                                <a:rPr lang="es-ES_tradnl" i="1" smtClean="0">
                                  <a:latin typeface="Cambria Math" panose="02040503050406030204" pitchFamily="18" charset="0"/>
                                </a:rPr>
                              </m:ctrlPr>
                            </m:sSubPr>
                            <m:e>
                              <m:r>
                                <a:rPr lang="es-ES" b="0" i="1" smtClean="0">
                                  <a:latin typeface="Cambria Math" panose="02040503050406030204" pitchFamily="18" charset="0"/>
                                </a:rPr>
                                <m:t>𝑣</m:t>
                              </m:r>
                            </m:e>
                            <m:sub>
                              <m:r>
                                <a:rPr lang="es-ES" b="0" i="1" smtClean="0">
                                  <a:latin typeface="Cambria Math" panose="02040503050406030204" pitchFamily="18" charset="0"/>
                                </a:rPr>
                                <m:t>𝑡</m:t>
                              </m:r>
                            </m:sub>
                          </m:sSub>
                          <m:r>
                            <a:rPr lang="es-ES" b="0" i="1" smtClean="0">
                              <a:latin typeface="Cambria Math" panose="02040503050406030204" pitchFamily="18" charset="0"/>
                            </a:rPr>
                            <m:t>=</m:t>
                          </m:r>
                          <m:r>
                            <a:rPr lang="es-ES" b="0" i="1" smtClean="0">
                              <a:latin typeface="Cambria Math" panose="02040503050406030204" pitchFamily="18" charset="0"/>
                            </a:rPr>
                            <m:t>0</m:t>
                          </m:r>
                        </m:e>
                      </m:func>
                    </m:oMath>
                  </m:oMathPara>
                </a14:m>
                <a:endParaRPr lang="es-ES_tradnl" dirty="0" smtClean="0"/>
              </a:p>
              <a:p>
                <a:pPr marL="0" indent="0">
                  <a:buNone/>
                </a:pPr>
                <a:endParaRPr lang="es-ES_tradnl" dirty="0"/>
              </a:p>
              <a:p>
                <a:r>
                  <a:rPr lang="es-ES_tradnl" dirty="0"/>
                  <a:t>Donde 𝑣 </a:t>
                </a:r>
                <a:r>
                  <a:rPr lang="es-ES_tradnl" baseline="-25000" dirty="0"/>
                  <a:t>𝑡</a:t>
                </a:r>
                <a:r>
                  <a:rPr lang="es-ES_tradnl" dirty="0"/>
                  <a:t> es el precio implícito de 𝑘 </a:t>
                </a:r>
                <a:r>
                  <a:rPr lang="es-ES_tradnl" baseline="-25000" dirty="0"/>
                  <a:t>𝑡</a:t>
                </a:r>
                <a:r>
                  <a:rPr lang="es-ES_tradnl" dirty="0"/>
                  <a:t> .</a:t>
                </a:r>
              </a:p>
            </p:txBody>
          </p:sp>
        </mc:Choice>
        <mc:Fallback>
          <p:sp>
            <p:nvSpPr>
              <p:cNvPr id="3" name="Marcador de contenido 2">
                <a:extLst>
                  <a:ext uri="{FF2B5EF4-FFF2-40B4-BE49-F238E27FC236}">
                    <a16:creationId xmlns:a16="http://schemas.microsoft.com/office/drawing/2014/main" id="{5AE774FB-FC42-00AA-146F-FF665349040D}"/>
                  </a:ext>
                </a:extLst>
              </p:cNvPr>
              <p:cNvSpPr>
                <a:spLocks noGrp="1" noRot="1" noChangeAspect="1" noMove="1" noResize="1" noEditPoints="1" noAdjustHandles="1" noChangeArrowheads="1" noChangeShapeType="1" noTextEdit="1"/>
              </p:cNvSpPr>
              <p:nvPr>
                <p:ph idx="1"/>
              </p:nvPr>
            </p:nvSpPr>
            <p:spPr>
              <a:blipFill>
                <a:blip r:embed="rId2"/>
                <a:stretch>
                  <a:fillRect l="-928" t="-3501"/>
                </a:stretch>
              </a:blipFill>
            </p:spPr>
            <p:txBody>
              <a:bodyPr/>
              <a:lstStyle/>
              <a:p>
                <a:r>
                  <a:rPr lang="es-CO">
                    <a:noFill/>
                  </a:rPr>
                  <a:t> </a:t>
                </a:r>
              </a:p>
            </p:txBody>
          </p:sp>
        </mc:Fallback>
      </mc:AlternateContent>
    </p:spTree>
    <p:extLst>
      <p:ext uri="{BB962C8B-B14F-4D97-AF65-F5344CB8AC3E}">
        <p14:creationId xmlns:p14="http://schemas.microsoft.com/office/powerpoint/2010/main" val="5125062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FDB7CB-51B4-453B-F444-C4BDEF68D25F}"/>
              </a:ext>
            </a:extLst>
          </p:cNvPr>
          <p:cNvSpPr>
            <a:spLocks noGrp="1"/>
          </p:cNvSpPr>
          <p:nvPr>
            <p:ph type="title"/>
          </p:nvPr>
        </p:nvSpPr>
        <p:spPr/>
        <p:txBody>
          <a:bodyPr/>
          <a:lstStyle/>
          <a:p>
            <a:r>
              <a:rPr lang="es-ES_tradnl" dirty="0"/>
              <a:t>Trayectoria de crecimiento</a:t>
            </a:r>
          </a:p>
        </p:txBody>
      </p:sp>
      <mc:AlternateContent xmlns:mc="http://schemas.openxmlformats.org/markup-compatibility/2006" xmlns:a14="http://schemas.microsoft.com/office/drawing/2010/main">
        <mc:Choice Requires="a14">
          <p:sp>
            <p:nvSpPr>
              <p:cNvPr id="3" name="Marcador de contenido 2">
                <a:extLst>
                  <a:ext uri="{FF2B5EF4-FFF2-40B4-BE49-F238E27FC236}">
                    <a16:creationId xmlns:a16="http://schemas.microsoft.com/office/drawing/2014/main" id="{37FD494D-9750-711F-27B7-BD81326F1A83}"/>
                  </a:ext>
                </a:extLst>
              </p:cNvPr>
              <p:cNvSpPr>
                <a:spLocks noGrp="1"/>
              </p:cNvSpPr>
              <p:nvPr>
                <p:ph idx="1"/>
              </p:nvPr>
            </p:nvSpPr>
            <p:spPr/>
            <p:txBody>
              <a:bodyPr/>
              <a:lstStyle/>
              <a:p>
                <a:r>
                  <a:rPr lang="es-ES_tradnl" dirty="0"/>
                  <a:t>Recordando el estado estacionario que vimos en el modelo de Solow-</a:t>
                </a:r>
                <a:r>
                  <a:rPr lang="es-ES_tradnl" dirty="0" err="1"/>
                  <a:t>Swan</a:t>
                </a:r>
                <a:r>
                  <a:rPr lang="es-ES_tradnl" dirty="0"/>
                  <a:t>, las tasas de crecimiento del capital y del consumo tendrían que ser nulas.</a:t>
                </a:r>
              </a:p>
              <a:p>
                <a:r>
                  <a:rPr lang="es-ES_tradnl" dirty="0"/>
                  <a:t>Suponiendo que </a:t>
                </a:r>
                <a14:m>
                  <m:oMath xmlns:m="http://schemas.openxmlformats.org/officeDocument/2006/math">
                    <m:acc>
                      <m:accPr>
                        <m:chr m:val="̇"/>
                        <m:ctrlPr>
                          <a:rPr lang="es-ES_tradnl" i="1" dirty="0" smtClean="0">
                            <a:latin typeface="Cambria Math" panose="02040503050406030204" pitchFamily="18" charset="0"/>
                          </a:rPr>
                        </m:ctrlPr>
                      </m:accPr>
                      <m:e>
                        <m:r>
                          <a:rPr lang="es-ES" b="0" i="1" dirty="0" smtClean="0">
                            <a:latin typeface="Cambria Math" panose="02040503050406030204" pitchFamily="18" charset="0"/>
                          </a:rPr>
                          <m:t>𝑘</m:t>
                        </m:r>
                      </m:e>
                    </m:acc>
                  </m:oMath>
                </a14:m>
                <a:r>
                  <a:rPr lang="es-ES_tradnl" dirty="0"/>
                  <a:t> = 0 la primera ecuación fundamental sería:</a:t>
                </a:r>
              </a:p>
              <a:p>
                <a:pPr marL="0" indent="0" algn="ctr">
                  <a:buNone/>
                </a:pPr>
                <a:r>
                  <a:rPr lang="es-ES_tradnl" dirty="0"/>
                  <a:t>𝑐 = 𝑓(𝑘) − (𝑛 + 𝛿)𝑘</a:t>
                </a:r>
              </a:p>
              <a:p>
                <a:pPr marL="0" indent="0" algn="just">
                  <a:buNone/>
                </a:pPr>
                <a:endParaRPr lang="es-ES_tradnl" dirty="0"/>
              </a:p>
              <a:p>
                <a:pPr marL="0" indent="0" algn="just">
                  <a:buNone/>
                </a:pPr>
                <a:r>
                  <a:rPr lang="es-ES_tradnl" dirty="0"/>
                  <a:t>La ecuación la podemos representar en un diagrama de fase.</a:t>
                </a:r>
              </a:p>
            </p:txBody>
          </p:sp>
        </mc:Choice>
        <mc:Fallback xmlns="">
          <p:sp>
            <p:nvSpPr>
              <p:cNvPr id="3" name="Marcador de contenido 2">
                <a:extLst>
                  <a:ext uri="{FF2B5EF4-FFF2-40B4-BE49-F238E27FC236}">
                    <a16:creationId xmlns:a16="http://schemas.microsoft.com/office/drawing/2014/main" id="{37FD494D-9750-711F-27B7-BD81326F1A83}"/>
                  </a:ext>
                </a:extLst>
              </p:cNvPr>
              <p:cNvSpPr>
                <a:spLocks noGrp="1" noRot="1" noChangeAspect="1" noMove="1" noResize="1" noEditPoints="1" noAdjustHandles="1" noChangeArrowheads="1" noChangeShapeType="1" noTextEdit="1"/>
              </p:cNvSpPr>
              <p:nvPr>
                <p:ph idx="1"/>
              </p:nvPr>
            </p:nvSpPr>
            <p:spPr>
              <a:blipFill>
                <a:blip r:embed="rId2"/>
                <a:stretch>
                  <a:fillRect l="-1206" t="-2326" r="-1327"/>
                </a:stretch>
              </a:blipFill>
            </p:spPr>
            <p:txBody>
              <a:bodyPr/>
              <a:lstStyle/>
              <a:p>
                <a:r>
                  <a:rPr lang="es-ES_tradnl">
                    <a:noFill/>
                  </a:rPr>
                  <a:t> </a:t>
                </a:r>
              </a:p>
            </p:txBody>
          </p:sp>
        </mc:Fallback>
      </mc:AlternateContent>
    </p:spTree>
    <p:extLst>
      <p:ext uri="{BB962C8B-B14F-4D97-AF65-F5344CB8AC3E}">
        <p14:creationId xmlns:p14="http://schemas.microsoft.com/office/powerpoint/2010/main" val="26910654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3E04F09-E6A0-3AFF-42AD-55E85E3230E6}"/>
              </a:ext>
            </a:extLst>
          </p:cNvPr>
          <p:cNvSpPr>
            <a:spLocks noGrp="1"/>
          </p:cNvSpPr>
          <p:nvPr>
            <p:ph type="title"/>
          </p:nvPr>
        </p:nvSpPr>
        <p:spPr>
          <a:xfrm>
            <a:off x="838200" y="365126"/>
            <a:ext cx="10515600" cy="694418"/>
          </a:xfrm>
        </p:spPr>
        <p:txBody>
          <a:bodyPr>
            <a:normAutofit fontScale="90000"/>
          </a:bodyPr>
          <a:lstStyle/>
          <a:p>
            <a:r>
              <a:rPr lang="es-ES_tradnl" dirty="0"/>
              <a:t>Diagrama de fase </a:t>
            </a:r>
          </a:p>
        </p:txBody>
      </p:sp>
      <p:pic>
        <p:nvPicPr>
          <p:cNvPr id="1026" name="Picture 2">
            <a:extLst>
              <a:ext uri="{FF2B5EF4-FFF2-40B4-BE49-F238E27FC236}">
                <a16:creationId xmlns:a16="http://schemas.microsoft.com/office/drawing/2014/main" id="{3E1F7085-D431-1232-D810-5571683137A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3699" t="9981" r="11688" b="9012"/>
          <a:stretch/>
        </p:blipFill>
        <p:spPr bwMode="auto">
          <a:xfrm>
            <a:off x="6513100" y="2220686"/>
            <a:ext cx="5539872" cy="3759200"/>
          </a:xfrm>
          <a:prstGeom prst="rect">
            <a:avLst/>
          </a:prstGeom>
          <a:noFill/>
          <a:extLst>
            <a:ext uri="{909E8E84-426E-40DD-AFC4-6F175D3DCCD1}">
              <a14:hiddenFill xmlns:a14="http://schemas.microsoft.com/office/drawing/2010/main">
                <a:solidFill>
                  <a:srgbClr val="FFFFFF"/>
                </a:solidFill>
              </a14:hiddenFill>
            </a:ext>
          </a:extLst>
        </p:spPr>
      </p:pic>
      <p:sp>
        <p:nvSpPr>
          <p:cNvPr id="5" name="CuadroTexto 4">
            <a:extLst>
              <a:ext uri="{FF2B5EF4-FFF2-40B4-BE49-F238E27FC236}">
                <a16:creationId xmlns:a16="http://schemas.microsoft.com/office/drawing/2014/main" id="{78FFD246-47AD-86ED-1C68-FA035554B78A}"/>
              </a:ext>
            </a:extLst>
          </p:cNvPr>
          <p:cNvSpPr txBox="1"/>
          <p:nvPr/>
        </p:nvSpPr>
        <p:spPr>
          <a:xfrm>
            <a:off x="406400" y="1059544"/>
            <a:ext cx="5994399" cy="5632311"/>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marL="342900" indent="-342900">
              <a:buFont typeface="Arial" panose="020B0604020202020204" pitchFamily="34" charset="0"/>
              <a:buChar char="•"/>
            </a:pPr>
            <a:r>
              <a:rPr lang="es-ES_tradnl" sz="2400" dirty="0"/>
              <a:t>Si el consumo crece por encima de la curva del </a:t>
            </a:r>
            <a:r>
              <a:rPr lang="es-ES_tradnl" sz="2400" i="1" dirty="0"/>
              <a:t>stock</a:t>
            </a:r>
            <a:r>
              <a:rPr lang="es-ES_tradnl" sz="2400" dirty="0"/>
              <a:t> de capital de equilibrio 𝑘 ̇ = 0, no habrá suficiente ahorro para cubrir el crecimiento poblacional y la depreciación del </a:t>
            </a:r>
            <a:r>
              <a:rPr lang="es-ES_tradnl" sz="2400" dirty="0" smtClean="0"/>
              <a:t>capital; </a:t>
            </a:r>
            <a:r>
              <a:rPr lang="es-ES_tradnl" sz="2400" dirty="0"/>
              <a:t>por lo cual, la inversión se reduce y la tasa de crecimiento del capital se vuelve 𝑘 ̇ &lt; 0. </a:t>
            </a:r>
          </a:p>
          <a:p>
            <a:pPr marL="342900" indent="-342900">
              <a:buFont typeface="Arial" panose="020B0604020202020204" pitchFamily="34" charset="0"/>
              <a:buChar char="•"/>
            </a:pPr>
            <a:r>
              <a:rPr lang="es-ES_tradnl" sz="2400" dirty="0"/>
              <a:t>Si el consumo crece por debajo de la curva de equilibrio, se generará un ahorro mayor a la depreciación neta del capital y en consecuencia, la inversión aumentará y crecerá el </a:t>
            </a:r>
            <a:r>
              <a:rPr lang="es-ES_tradnl" sz="2400" i="1" dirty="0"/>
              <a:t>stock</a:t>
            </a:r>
            <a:r>
              <a:rPr lang="es-ES_tradnl" sz="2400" dirty="0"/>
              <a:t> de capital, por lo que 𝑘 ̇ &gt; 0.</a:t>
            </a:r>
          </a:p>
          <a:p>
            <a:pPr marL="342900" indent="-342900">
              <a:buFont typeface="Arial" panose="020B0604020202020204" pitchFamily="34" charset="0"/>
              <a:buChar char="•"/>
            </a:pPr>
            <a:r>
              <a:rPr lang="es-ES_tradnl" sz="2400" dirty="0"/>
              <a:t>Es posible observar el </a:t>
            </a:r>
            <a:r>
              <a:rPr lang="es-ES_tradnl" sz="2400" i="1" dirty="0"/>
              <a:t>stock</a:t>
            </a:r>
            <a:r>
              <a:rPr lang="es-ES_tradnl" sz="2400" dirty="0"/>
              <a:t> de capital de la regla de oro, en donde se obtiene el máximo nivel de consumo </a:t>
            </a:r>
            <a:r>
              <a:rPr lang="es-ES_tradnl" sz="2400" dirty="0" err="1"/>
              <a:t>intertemporal</a:t>
            </a:r>
            <a:r>
              <a:rPr lang="es-ES_tradnl" sz="2400" dirty="0"/>
              <a:t>.</a:t>
            </a:r>
          </a:p>
        </p:txBody>
      </p:sp>
      <p:sp>
        <p:nvSpPr>
          <p:cNvPr id="7" name="CuadroTexto 6">
            <a:extLst>
              <a:ext uri="{FF2B5EF4-FFF2-40B4-BE49-F238E27FC236}">
                <a16:creationId xmlns:a16="http://schemas.microsoft.com/office/drawing/2014/main" id="{1525B4F5-05B5-13CC-7888-7B4022E867ED}"/>
              </a:ext>
            </a:extLst>
          </p:cNvPr>
          <p:cNvSpPr txBox="1"/>
          <p:nvPr/>
        </p:nvSpPr>
        <p:spPr>
          <a:xfrm>
            <a:off x="6952343" y="5795220"/>
            <a:ext cx="2931886" cy="369332"/>
          </a:xfrm>
          <a:prstGeom prst="rect">
            <a:avLst/>
          </a:prstGeom>
          <a:noFill/>
        </p:spPr>
        <p:txBody>
          <a:bodyPr wrap="square">
            <a:spAutoFit/>
          </a:bodyPr>
          <a:lstStyle/>
          <a:p>
            <a:r>
              <a:rPr lang="es-ES_tradnl" dirty="0"/>
              <a:t>Figura 6.1: Diagrama de fase</a:t>
            </a:r>
          </a:p>
        </p:txBody>
      </p:sp>
    </p:spTree>
    <p:extLst>
      <p:ext uri="{BB962C8B-B14F-4D97-AF65-F5344CB8AC3E}">
        <p14:creationId xmlns:p14="http://schemas.microsoft.com/office/powerpoint/2010/main" val="17286656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63F1087-AA64-F512-D22C-3CEFCA0DFA2E}"/>
              </a:ext>
            </a:extLst>
          </p:cNvPr>
          <p:cNvSpPr>
            <a:spLocks noGrp="1"/>
          </p:cNvSpPr>
          <p:nvPr>
            <p:ph type="title"/>
          </p:nvPr>
        </p:nvSpPr>
        <p:spPr>
          <a:xfrm>
            <a:off x="838200" y="365125"/>
            <a:ext cx="10515600" cy="665389"/>
          </a:xfrm>
        </p:spPr>
        <p:txBody>
          <a:bodyPr>
            <a:normAutofit fontScale="90000"/>
          </a:bodyPr>
          <a:lstStyle/>
          <a:p>
            <a:r>
              <a:rPr lang="es-ES_tradnl" dirty="0"/>
              <a:t>Trayectoria óptima</a:t>
            </a:r>
          </a:p>
        </p:txBody>
      </p:sp>
      <p:sp>
        <p:nvSpPr>
          <p:cNvPr id="3" name="Marcador de contenido 2">
            <a:extLst>
              <a:ext uri="{FF2B5EF4-FFF2-40B4-BE49-F238E27FC236}">
                <a16:creationId xmlns:a16="http://schemas.microsoft.com/office/drawing/2014/main" id="{491A351A-C661-6557-A494-AFDC59C30625}"/>
              </a:ext>
            </a:extLst>
          </p:cNvPr>
          <p:cNvSpPr>
            <a:spLocks noGrp="1"/>
          </p:cNvSpPr>
          <p:nvPr>
            <p:ph idx="1"/>
          </p:nvPr>
        </p:nvSpPr>
        <p:spPr>
          <a:xfrm>
            <a:off x="533400" y="1460500"/>
            <a:ext cx="6012543" cy="5032375"/>
          </a:xfrm>
        </p:spPr>
        <p:style>
          <a:lnRef idx="2">
            <a:schemeClr val="dk1"/>
          </a:lnRef>
          <a:fillRef idx="1">
            <a:schemeClr val="lt1"/>
          </a:fillRef>
          <a:effectRef idx="0">
            <a:schemeClr val="dk1"/>
          </a:effectRef>
          <a:fontRef idx="minor">
            <a:schemeClr val="dk1"/>
          </a:fontRef>
        </p:style>
        <p:txBody>
          <a:bodyPr>
            <a:normAutofit fontScale="85000" lnSpcReduction="10000"/>
          </a:bodyPr>
          <a:lstStyle/>
          <a:p>
            <a:r>
              <a:rPr lang="es-ES_tradnl" dirty="0"/>
              <a:t>Ahora volviendo al consumo, es posible construir la curva de valores para 𝑐 y 𝑘, donde el crecimiento del consumo es nulo </a:t>
            </a:r>
            <a:r>
              <a:rPr lang="es-ES_tradnl" dirty="0" smtClean="0"/>
              <a:t/>
            </a:r>
            <a:br>
              <a:rPr lang="es-ES_tradnl" dirty="0" smtClean="0"/>
            </a:br>
            <a:r>
              <a:rPr lang="es-ES_tradnl" dirty="0" smtClean="0"/>
              <a:t>(</a:t>
            </a:r>
            <a:r>
              <a:rPr lang="es-ES_tradnl" dirty="0"/>
              <a:t>𝑐 ̇ = 0).</a:t>
            </a:r>
          </a:p>
          <a:p>
            <a:r>
              <a:rPr lang="es-ES_tradnl" dirty="0"/>
              <a:t>En la gráfica, es posible observar tres estados estacionarios, que se corresponden a los cruces de las curvas 𝑐 </a:t>
            </a:r>
            <a:r>
              <a:rPr lang="es-ES_tradnl" dirty="0" smtClean="0"/>
              <a:t>̇= </a:t>
            </a:r>
            <a:r>
              <a:rPr lang="es-ES_tradnl" dirty="0"/>
              <a:t>0 y </a:t>
            </a:r>
            <a:r>
              <a:rPr lang="es-ES_tradnl" dirty="0" smtClean="0"/>
              <a:t>𝑘 ̇= </a:t>
            </a:r>
            <a:r>
              <a:rPr lang="es-ES_tradnl" dirty="0"/>
              <a:t>0. </a:t>
            </a:r>
          </a:p>
          <a:p>
            <a:r>
              <a:rPr lang="es-ES_tradnl" dirty="0"/>
              <a:t>El primer cruce ocurre en el </a:t>
            </a:r>
            <a:r>
              <a:rPr lang="es-ES_tradnl" dirty="0" smtClean="0"/>
              <a:t>origen. Ahí </a:t>
            </a:r>
            <a:r>
              <a:rPr lang="es-ES_tradnl" dirty="0"/>
              <a:t>el consumo y el capital son nulos. En el segundo estado estacionario, el capital es positivo, pero el consumo es </a:t>
            </a:r>
            <a:r>
              <a:rPr lang="es-ES_tradnl" dirty="0" smtClean="0"/>
              <a:t>nulo; </a:t>
            </a:r>
            <a:r>
              <a:rPr lang="es-ES_tradnl" dirty="0"/>
              <a:t>por lo tanto es una situación que no da lugar a ninguna utilidad pese a ser estable. El tercero de los estados estacionarios (E3) ocurre en la intercepción de las curvas </a:t>
            </a:r>
            <a:r>
              <a:rPr lang="es-ES_tradnl"/>
              <a:t>𝑐 </a:t>
            </a:r>
            <a:r>
              <a:rPr lang="es-ES_tradnl" smtClean="0"/>
              <a:t>̇= </a:t>
            </a:r>
            <a:r>
              <a:rPr lang="es-ES_tradnl" dirty="0"/>
              <a:t>0 y </a:t>
            </a:r>
            <a:r>
              <a:rPr lang="es-ES_tradnl"/>
              <a:t>𝑘 </a:t>
            </a:r>
            <a:r>
              <a:rPr lang="es-ES_tradnl" smtClean="0"/>
              <a:t>̇= </a:t>
            </a:r>
            <a:r>
              <a:rPr lang="es-ES_tradnl" dirty="0"/>
              <a:t>0 y se le identifica como un “punto silla”.</a:t>
            </a:r>
          </a:p>
        </p:txBody>
      </p:sp>
      <p:pic>
        <p:nvPicPr>
          <p:cNvPr id="2050" name="Picture 2">
            <a:extLst>
              <a:ext uri="{FF2B5EF4-FFF2-40B4-BE49-F238E27FC236}">
                <a16:creationId xmlns:a16="http://schemas.microsoft.com/office/drawing/2014/main" id="{A1DD3225-7E01-17F9-7D96-CAD3ED685FB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631" t="11718" r="13672" b="11493"/>
          <a:stretch/>
        </p:blipFill>
        <p:spPr bwMode="auto">
          <a:xfrm>
            <a:off x="6758651" y="1825624"/>
            <a:ext cx="5245171" cy="3239862"/>
          </a:xfrm>
          <a:prstGeom prst="rect">
            <a:avLst/>
          </a:prstGeom>
          <a:noFill/>
          <a:extLst>
            <a:ext uri="{909E8E84-426E-40DD-AFC4-6F175D3DCCD1}">
              <a14:hiddenFill xmlns:a14="http://schemas.microsoft.com/office/drawing/2010/main">
                <a:solidFill>
                  <a:srgbClr val="FFFFFF"/>
                </a:solidFill>
              </a14:hiddenFill>
            </a:ext>
          </a:extLst>
        </p:spPr>
      </p:pic>
      <p:sp>
        <p:nvSpPr>
          <p:cNvPr id="5" name="CuadroTexto 4">
            <a:extLst>
              <a:ext uri="{FF2B5EF4-FFF2-40B4-BE49-F238E27FC236}">
                <a16:creationId xmlns:a16="http://schemas.microsoft.com/office/drawing/2014/main" id="{50AA86D0-68E1-4AE3-6CCB-9C7FF976E524}"/>
              </a:ext>
            </a:extLst>
          </p:cNvPr>
          <p:cNvSpPr txBox="1"/>
          <p:nvPr/>
        </p:nvSpPr>
        <p:spPr>
          <a:xfrm>
            <a:off x="7242628" y="5192876"/>
            <a:ext cx="3193143" cy="369332"/>
          </a:xfrm>
          <a:prstGeom prst="rect">
            <a:avLst/>
          </a:prstGeom>
          <a:noFill/>
        </p:spPr>
        <p:txBody>
          <a:bodyPr wrap="square">
            <a:spAutoFit/>
          </a:bodyPr>
          <a:lstStyle/>
          <a:p>
            <a:r>
              <a:rPr lang="es-ES_tradnl" dirty="0"/>
              <a:t>Figura 6.2: Trayectoria óptima</a:t>
            </a:r>
          </a:p>
        </p:txBody>
      </p:sp>
    </p:spTree>
    <p:extLst>
      <p:ext uri="{BB962C8B-B14F-4D97-AF65-F5344CB8AC3E}">
        <p14:creationId xmlns:p14="http://schemas.microsoft.com/office/powerpoint/2010/main" val="37724383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4CA87FA-629E-6CAA-5264-19B77DD5C4E3}"/>
              </a:ext>
            </a:extLst>
          </p:cNvPr>
          <p:cNvSpPr>
            <a:spLocks noGrp="1"/>
          </p:cNvSpPr>
          <p:nvPr>
            <p:ph type="title"/>
          </p:nvPr>
        </p:nvSpPr>
        <p:spPr/>
        <p:txBody>
          <a:bodyPr/>
          <a:lstStyle/>
          <a:p>
            <a:r>
              <a:rPr lang="es-ES_tradnl" dirty="0"/>
              <a:t>Modelo de Ramsey</a:t>
            </a:r>
          </a:p>
        </p:txBody>
      </p:sp>
      <p:sp>
        <p:nvSpPr>
          <p:cNvPr id="3" name="Marcador de contenido 2">
            <a:extLst>
              <a:ext uri="{FF2B5EF4-FFF2-40B4-BE49-F238E27FC236}">
                <a16:creationId xmlns:a16="http://schemas.microsoft.com/office/drawing/2014/main" id="{C5A1B149-77FF-7593-1BDE-81AD4A588DFE}"/>
              </a:ext>
            </a:extLst>
          </p:cNvPr>
          <p:cNvSpPr>
            <a:spLocks noGrp="1"/>
          </p:cNvSpPr>
          <p:nvPr>
            <p:ph idx="1"/>
          </p:nvPr>
        </p:nvSpPr>
        <p:spPr/>
        <p:txBody>
          <a:bodyPr/>
          <a:lstStyle/>
          <a:p>
            <a:r>
              <a:rPr lang="es-ES_tradnl" dirty="0"/>
              <a:t>Este modelo es atribuido a Ramsey (1928), aunque en realidad la versión final del modelo fue realizada por Cass (1965) y </a:t>
            </a:r>
            <a:r>
              <a:rPr lang="es-ES_tradnl" dirty="0" err="1"/>
              <a:t>Koopmans</a:t>
            </a:r>
            <a:r>
              <a:rPr lang="es-ES_tradnl" dirty="0"/>
              <a:t> et al. (1963), por lo que también se le conoce como Modelo de Ramsey-Cass-</a:t>
            </a:r>
            <a:r>
              <a:rPr lang="es-ES_tradnl" dirty="0" err="1"/>
              <a:t>Koopmans</a:t>
            </a:r>
            <a:r>
              <a:rPr lang="es-ES_tradnl" dirty="0"/>
              <a:t>. </a:t>
            </a:r>
          </a:p>
          <a:p>
            <a:r>
              <a:rPr lang="es-ES_tradnl" dirty="0"/>
              <a:t>Este modelo extiende el modelo se Solow volviendo endógeno el ahorro.</a:t>
            </a:r>
          </a:p>
        </p:txBody>
      </p:sp>
    </p:spTree>
    <p:extLst>
      <p:ext uri="{BB962C8B-B14F-4D97-AF65-F5344CB8AC3E}">
        <p14:creationId xmlns:p14="http://schemas.microsoft.com/office/powerpoint/2010/main" val="19753542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A8109CC-E857-4016-27EA-53D169AD15DC}"/>
              </a:ext>
            </a:extLst>
          </p:cNvPr>
          <p:cNvSpPr>
            <a:spLocks noGrp="1"/>
          </p:cNvSpPr>
          <p:nvPr>
            <p:ph type="title"/>
          </p:nvPr>
        </p:nvSpPr>
        <p:spPr/>
        <p:txBody>
          <a:bodyPr/>
          <a:lstStyle/>
          <a:p>
            <a:r>
              <a:rPr lang="es-ES_tradnl" dirty="0"/>
              <a:t>La importancia del ahorro</a:t>
            </a:r>
          </a:p>
        </p:txBody>
      </p:sp>
      <p:sp>
        <p:nvSpPr>
          <p:cNvPr id="3" name="Marcador de contenido 2">
            <a:extLst>
              <a:ext uri="{FF2B5EF4-FFF2-40B4-BE49-F238E27FC236}">
                <a16:creationId xmlns:a16="http://schemas.microsoft.com/office/drawing/2014/main" id="{8B2FF72F-F30D-A19F-3BF4-9077136392C3}"/>
              </a:ext>
            </a:extLst>
          </p:cNvPr>
          <p:cNvSpPr>
            <a:spLocks noGrp="1"/>
          </p:cNvSpPr>
          <p:nvPr>
            <p:ph idx="1"/>
          </p:nvPr>
        </p:nvSpPr>
        <p:spPr/>
        <p:txBody>
          <a:bodyPr>
            <a:normAutofit fontScale="92500" lnSpcReduction="10000"/>
          </a:bodyPr>
          <a:lstStyle/>
          <a:p>
            <a:r>
              <a:rPr lang="es-ES_tradnl" dirty="0"/>
              <a:t>Ramsey (1928) inicia su discusión planteando que el primer problema que va a abordar es el siguiente: ¿cuánto de su ingreso debe ahorrar una nación? </a:t>
            </a:r>
          </a:p>
          <a:p>
            <a:r>
              <a:rPr lang="es-ES_tradnl" dirty="0"/>
              <a:t>Esta pregunta resulta altamente relevante para la teoría del crecimiento y, sin embargo, en los modelos que hemos revisado en los capítulos previos no era posible contestar ya que el ahorro era visto como una constante totalmente exógena (𝑠) que aparece multiplicando al ingreso o a una variante de este.</a:t>
            </a:r>
          </a:p>
          <a:p>
            <a:r>
              <a:rPr lang="es-ES_tradnl" dirty="0"/>
              <a:t>La tasa máxima de utilidad o de disfrute, que una comunidad puede obtener, va a depender de su ahorro en el tiempo: entre más se ahorre más rápido se puede alcanzar el disfrute máximo, pero menos disfrute obtendrá en el momento actual.</a:t>
            </a:r>
          </a:p>
        </p:txBody>
      </p:sp>
    </p:spTree>
    <p:extLst>
      <p:ext uri="{BB962C8B-B14F-4D97-AF65-F5344CB8AC3E}">
        <p14:creationId xmlns:p14="http://schemas.microsoft.com/office/powerpoint/2010/main" val="19554760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AA66E09-F710-20B1-E856-91D2E1919CB4}"/>
              </a:ext>
            </a:extLst>
          </p:cNvPr>
          <p:cNvSpPr>
            <a:spLocks noGrp="1"/>
          </p:cNvSpPr>
          <p:nvPr>
            <p:ph type="title"/>
          </p:nvPr>
        </p:nvSpPr>
        <p:spPr/>
        <p:txBody>
          <a:bodyPr/>
          <a:lstStyle/>
          <a:p>
            <a:r>
              <a:rPr lang="es-ES_tradnl" dirty="0"/>
              <a:t>Decisiones de consumo y ahorro</a:t>
            </a:r>
          </a:p>
        </p:txBody>
      </p:sp>
      <p:sp>
        <p:nvSpPr>
          <p:cNvPr id="3" name="Marcador de contenido 2">
            <a:extLst>
              <a:ext uri="{FF2B5EF4-FFF2-40B4-BE49-F238E27FC236}">
                <a16:creationId xmlns:a16="http://schemas.microsoft.com/office/drawing/2014/main" id="{E1FAE4EB-D0E5-F090-4B5E-D78C220F4612}"/>
              </a:ext>
            </a:extLst>
          </p:cNvPr>
          <p:cNvSpPr>
            <a:spLocks noGrp="1"/>
          </p:cNvSpPr>
          <p:nvPr>
            <p:ph idx="1"/>
          </p:nvPr>
        </p:nvSpPr>
        <p:spPr/>
        <p:txBody>
          <a:bodyPr/>
          <a:lstStyle/>
          <a:p>
            <a:r>
              <a:rPr lang="es-ES_tradnl" dirty="0"/>
              <a:t>Para los hogares, el modelo supone, que estos tienen una función de utilidad o de felicidad, bajo la cual, los padres que aman a sus hijos van a buscar maximizar su utilidad y la de sus descendientes dando lugar a un modelo de herencias intergeneracionales con un horizonte infinito de tiempo.</a:t>
            </a:r>
          </a:p>
          <a:p>
            <a:r>
              <a:rPr lang="es-ES_tradnl" dirty="0"/>
              <a:t>La utilidad en un momento dado del tiempo debe evaluarse en cada momento del tiempo a una tasa de descuento (𝜌). Esta tasa representa el egoísmo de los padres que, aunque quieren a sus hijos, prefieren el consumo propio más que el de los hijos y por ende, se valora más el consumo presente que el futuro.</a:t>
            </a:r>
          </a:p>
        </p:txBody>
      </p:sp>
    </p:spTree>
    <p:extLst>
      <p:ext uri="{BB962C8B-B14F-4D97-AF65-F5344CB8AC3E}">
        <p14:creationId xmlns:p14="http://schemas.microsoft.com/office/powerpoint/2010/main" val="3927761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A07C118-2612-2EE4-33B1-906D33A29A68}"/>
              </a:ext>
            </a:extLst>
          </p:cNvPr>
          <p:cNvSpPr>
            <a:spLocks noGrp="1"/>
          </p:cNvSpPr>
          <p:nvPr>
            <p:ph type="title"/>
          </p:nvPr>
        </p:nvSpPr>
        <p:spPr>
          <a:xfrm>
            <a:off x="838200" y="365126"/>
            <a:ext cx="10515600" cy="679904"/>
          </a:xfrm>
        </p:spPr>
        <p:txBody>
          <a:bodyPr>
            <a:normAutofit fontScale="90000"/>
          </a:bodyPr>
          <a:lstStyle/>
          <a:p>
            <a:r>
              <a:rPr lang="es-ES_tradnl" dirty="0"/>
              <a:t>Función de utilidad de los hogares</a:t>
            </a:r>
          </a:p>
        </p:txBody>
      </p:sp>
      <p:sp>
        <p:nvSpPr>
          <p:cNvPr id="3" name="Marcador de contenido 2">
            <a:extLst>
              <a:ext uri="{FF2B5EF4-FFF2-40B4-BE49-F238E27FC236}">
                <a16:creationId xmlns:a16="http://schemas.microsoft.com/office/drawing/2014/main" id="{09397045-874F-8A46-81A1-6C5131A3B270}"/>
              </a:ext>
            </a:extLst>
          </p:cNvPr>
          <p:cNvSpPr>
            <a:spLocks noGrp="1"/>
          </p:cNvSpPr>
          <p:nvPr>
            <p:ph idx="1"/>
          </p:nvPr>
        </p:nvSpPr>
        <p:spPr>
          <a:xfrm>
            <a:off x="838200" y="1045030"/>
            <a:ext cx="10515600" cy="5131933"/>
          </a:xfrm>
        </p:spPr>
        <p:txBody>
          <a:bodyPr>
            <a:normAutofit/>
          </a:bodyPr>
          <a:lstStyle/>
          <a:p>
            <a:r>
              <a:rPr lang="es-ES_tradnl" sz="2000" dirty="0"/>
              <a:t>En la primera generación la utilidad del padre la denominamos 𝑢 y la de sus hijos 𝑢 </a:t>
            </a:r>
            <a:r>
              <a:rPr lang="es-ES_tradnl" sz="2000" baseline="-25000" dirty="0"/>
              <a:t>2</a:t>
            </a:r>
            <a:r>
              <a:rPr lang="es-ES_tradnl" sz="2000" dirty="0"/>
              <a:t> :</a:t>
            </a:r>
          </a:p>
          <a:p>
            <a:endParaRPr lang="es-ES_tradnl" sz="2000" dirty="0"/>
          </a:p>
          <a:p>
            <a:endParaRPr lang="es-ES_tradnl" sz="2000" dirty="0"/>
          </a:p>
          <a:p>
            <a:r>
              <a:rPr lang="es-ES_tradnl" sz="2000" dirty="0"/>
              <a:t>En la segunda generación la utilidad se representa de la siguiente manera:</a:t>
            </a:r>
          </a:p>
          <a:p>
            <a:endParaRPr lang="es-ES_tradnl" sz="2000" dirty="0"/>
          </a:p>
          <a:p>
            <a:endParaRPr lang="es-ES_tradnl" sz="2000" dirty="0"/>
          </a:p>
          <a:p>
            <a:r>
              <a:rPr lang="es-ES_tradnl" sz="2000" dirty="0"/>
              <a:t>Sustituyendo:</a:t>
            </a:r>
          </a:p>
          <a:p>
            <a:endParaRPr lang="es-ES_tradnl" sz="2000" dirty="0"/>
          </a:p>
          <a:p>
            <a:endParaRPr lang="es-ES_tradnl" sz="2000" dirty="0"/>
          </a:p>
          <a:p>
            <a:r>
              <a:rPr lang="es-ES_tradnl" sz="2000" dirty="0"/>
              <a:t>Si seguimos repitiendo el procedimiento para las generaciones siguientes hasta el infinito, tendremos la siguiente solución:</a:t>
            </a:r>
          </a:p>
          <a:p>
            <a:endParaRPr lang="es-ES_tradnl" dirty="0"/>
          </a:p>
        </p:txBody>
      </p:sp>
      <p:pic>
        <p:nvPicPr>
          <p:cNvPr id="4" name="Imagen 3">
            <a:extLst>
              <a:ext uri="{FF2B5EF4-FFF2-40B4-BE49-F238E27FC236}">
                <a16:creationId xmlns:a16="http://schemas.microsoft.com/office/drawing/2014/main" id="{4FC9EC47-2689-07FA-76C0-776FC1DDB9A6}"/>
              </a:ext>
            </a:extLst>
          </p:cNvPr>
          <p:cNvPicPr>
            <a:picLocks noChangeAspect="1"/>
          </p:cNvPicPr>
          <p:nvPr/>
        </p:nvPicPr>
        <p:blipFill rotWithShape="1">
          <a:blip r:embed="rId2"/>
          <a:srcRect l="37514" t="59894" r="33848" b="35199"/>
          <a:stretch/>
        </p:blipFill>
        <p:spPr>
          <a:xfrm>
            <a:off x="3599544" y="1467474"/>
            <a:ext cx="3585028" cy="881744"/>
          </a:xfrm>
          <a:prstGeom prst="rect">
            <a:avLst/>
          </a:prstGeom>
        </p:spPr>
      </p:pic>
      <p:pic>
        <p:nvPicPr>
          <p:cNvPr id="5" name="Imagen 4">
            <a:extLst>
              <a:ext uri="{FF2B5EF4-FFF2-40B4-BE49-F238E27FC236}">
                <a16:creationId xmlns:a16="http://schemas.microsoft.com/office/drawing/2014/main" id="{AC4E5645-61A6-25B1-393F-DAB81A7A13FD}"/>
              </a:ext>
            </a:extLst>
          </p:cNvPr>
          <p:cNvPicPr>
            <a:picLocks noChangeAspect="1"/>
          </p:cNvPicPr>
          <p:nvPr/>
        </p:nvPicPr>
        <p:blipFill rotWithShape="1">
          <a:blip r:embed="rId2"/>
          <a:srcRect l="38894" t="72381" r="34056" b="21058"/>
          <a:stretch/>
        </p:blipFill>
        <p:spPr>
          <a:xfrm>
            <a:off x="3713887" y="2377764"/>
            <a:ext cx="3775486" cy="1314675"/>
          </a:xfrm>
          <a:prstGeom prst="rect">
            <a:avLst/>
          </a:prstGeom>
        </p:spPr>
      </p:pic>
      <p:pic>
        <p:nvPicPr>
          <p:cNvPr id="6" name="Imagen 5">
            <a:extLst>
              <a:ext uri="{FF2B5EF4-FFF2-40B4-BE49-F238E27FC236}">
                <a16:creationId xmlns:a16="http://schemas.microsoft.com/office/drawing/2014/main" id="{46E8F81E-47C2-E8EB-1898-908C728DCD5A}"/>
              </a:ext>
            </a:extLst>
          </p:cNvPr>
          <p:cNvPicPr>
            <a:picLocks noChangeAspect="1"/>
          </p:cNvPicPr>
          <p:nvPr/>
        </p:nvPicPr>
        <p:blipFill rotWithShape="1">
          <a:blip r:embed="rId2"/>
          <a:srcRect l="27765" t="84762" r="24991" b="7301"/>
          <a:stretch/>
        </p:blipFill>
        <p:spPr>
          <a:xfrm>
            <a:off x="3713887" y="3378425"/>
            <a:ext cx="5555724" cy="1339962"/>
          </a:xfrm>
          <a:prstGeom prst="rect">
            <a:avLst/>
          </a:prstGeom>
        </p:spPr>
      </p:pic>
      <p:pic>
        <p:nvPicPr>
          <p:cNvPr id="8" name="Imagen 7">
            <a:extLst>
              <a:ext uri="{FF2B5EF4-FFF2-40B4-BE49-F238E27FC236}">
                <a16:creationId xmlns:a16="http://schemas.microsoft.com/office/drawing/2014/main" id="{7302E1D3-290A-2FAA-C787-DB7D7DFE365A}"/>
              </a:ext>
            </a:extLst>
          </p:cNvPr>
          <p:cNvPicPr>
            <a:picLocks noChangeAspect="1"/>
          </p:cNvPicPr>
          <p:nvPr/>
        </p:nvPicPr>
        <p:blipFill rotWithShape="1">
          <a:blip r:embed="rId3"/>
          <a:srcRect l="36246" t="15336" r="29722" b="77501"/>
          <a:stretch/>
        </p:blipFill>
        <p:spPr>
          <a:xfrm>
            <a:off x="5254170" y="5025173"/>
            <a:ext cx="5021944" cy="1517455"/>
          </a:xfrm>
          <a:prstGeom prst="rect">
            <a:avLst/>
          </a:prstGeom>
        </p:spPr>
      </p:pic>
    </p:spTree>
    <p:extLst>
      <p:ext uri="{BB962C8B-B14F-4D97-AF65-F5344CB8AC3E}">
        <p14:creationId xmlns:p14="http://schemas.microsoft.com/office/powerpoint/2010/main" val="8235287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3B1007B-90D1-8A81-E401-B5A638E9DC5A}"/>
              </a:ext>
            </a:extLst>
          </p:cNvPr>
          <p:cNvSpPr>
            <a:spLocks noGrp="1"/>
          </p:cNvSpPr>
          <p:nvPr>
            <p:ph type="title"/>
          </p:nvPr>
        </p:nvSpPr>
        <p:spPr/>
        <p:txBody>
          <a:bodyPr/>
          <a:lstStyle/>
          <a:p>
            <a:r>
              <a:rPr lang="es-ES_tradnl" dirty="0"/>
              <a:t>Restricción presupuestal de las familias</a:t>
            </a:r>
          </a:p>
        </p:txBody>
      </p:sp>
      <p:sp>
        <p:nvSpPr>
          <p:cNvPr id="3" name="Marcador de contenido 2">
            <a:extLst>
              <a:ext uri="{FF2B5EF4-FFF2-40B4-BE49-F238E27FC236}">
                <a16:creationId xmlns:a16="http://schemas.microsoft.com/office/drawing/2014/main" id="{D96086A1-9E20-1F85-6998-8B9DA16A4777}"/>
              </a:ext>
            </a:extLst>
          </p:cNvPr>
          <p:cNvSpPr>
            <a:spLocks noGrp="1"/>
          </p:cNvSpPr>
          <p:nvPr>
            <p:ph idx="1"/>
          </p:nvPr>
        </p:nvSpPr>
        <p:spPr/>
        <p:txBody>
          <a:bodyPr/>
          <a:lstStyle/>
          <a:p>
            <a:r>
              <a:rPr lang="es-ES_tradnl" dirty="0"/>
              <a:t>Los ingresos de los hogares dependen de los activos que poseen (𝐵), que al ser una economía cerrada son iguales al stock de capital, 𝐵 = 𝐾.  Siendo la tasa de interés 𝑟, les proporciona intereses por el monto 𝐵𝑟.</a:t>
            </a:r>
          </a:p>
          <a:p>
            <a:r>
              <a:rPr lang="es-ES_tradnl" dirty="0"/>
              <a:t> También son dueñas de la fuerza de trabajo (𝐿) por la cual obtienen un salario 𝑤, de modo que el ingreso familiar neto es igual a sus ingresos menos su consumo (𝐶):</a:t>
            </a:r>
          </a:p>
          <a:p>
            <a:endParaRPr lang="es-ES_tradnl" dirty="0"/>
          </a:p>
          <a:p>
            <a:pPr marL="0" indent="0" algn="ctr">
              <a:buNone/>
            </a:pPr>
            <a:r>
              <a:rPr lang="es-ES_tradnl" dirty="0"/>
              <a:t>𝑌 = 𝑤𝐿 + 𝑟𝐵 − 𝐶</a:t>
            </a:r>
          </a:p>
        </p:txBody>
      </p:sp>
    </p:spTree>
    <p:extLst>
      <p:ext uri="{BB962C8B-B14F-4D97-AF65-F5344CB8AC3E}">
        <p14:creationId xmlns:p14="http://schemas.microsoft.com/office/powerpoint/2010/main" val="30205325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9CC4C58-2592-DE42-478B-D72EFCD85DCA}"/>
              </a:ext>
            </a:extLst>
          </p:cNvPr>
          <p:cNvSpPr>
            <a:spLocks noGrp="1"/>
          </p:cNvSpPr>
          <p:nvPr>
            <p:ph type="title"/>
          </p:nvPr>
        </p:nvSpPr>
        <p:spPr/>
        <p:txBody>
          <a:bodyPr/>
          <a:lstStyle/>
          <a:p>
            <a:r>
              <a:rPr lang="es-ES_tradnl" dirty="0"/>
              <a:t>Solución para los hogares</a:t>
            </a:r>
          </a:p>
        </p:txBody>
      </p:sp>
      <p:sp>
        <p:nvSpPr>
          <p:cNvPr id="3" name="Marcador de contenido 2">
            <a:extLst>
              <a:ext uri="{FF2B5EF4-FFF2-40B4-BE49-F238E27FC236}">
                <a16:creationId xmlns:a16="http://schemas.microsoft.com/office/drawing/2014/main" id="{92B6ACB2-B98E-7443-BC7F-B173857CA520}"/>
              </a:ext>
            </a:extLst>
          </p:cNvPr>
          <p:cNvSpPr>
            <a:spLocks noGrp="1"/>
          </p:cNvSpPr>
          <p:nvPr>
            <p:ph idx="1"/>
          </p:nvPr>
        </p:nvSpPr>
        <p:spPr/>
        <p:txBody>
          <a:bodyPr>
            <a:normAutofit fontScale="92500"/>
          </a:bodyPr>
          <a:lstStyle/>
          <a:p>
            <a:r>
              <a:rPr lang="es-ES_tradnl" dirty="0"/>
              <a:t>Las familias tienen que maximizar su utilidad sujeta a la restricción que les impone su ingreso familiar. La solución determina la trayectoria del consumo en la economía y se conoce como ecuación de Euler:</a:t>
            </a:r>
          </a:p>
          <a:p>
            <a:pPr marL="0" indent="0" algn="ctr">
              <a:buNone/>
            </a:pPr>
            <a:r>
              <a:rPr lang="es-ES_tradnl" dirty="0"/>
              <a:t>𝑐 ̇/ 𝑐 =(1/ 𝜃) (𝑟- 𝜌)</a:t>
            </a:r>
          </a:p>
          <a:p>
            <a:r>
              <a:rPr lang="es-ES_tradnl" dirty="0"/>
              <a:t>El consumo va a ser estable en el tiempo (𝑐 ̇ = 0), si la tasa de interés es igual a la tasa de descuento del consumo, es decir, a su valorización del consumo hoy: 𝑟 = 𝜌.</a:t>
            </a:r>
          </a:p>
          <a:p>
            <a:pPr algn="just"/>
            <a:r>
              <a:rPr lang="es-ES_tradnl" dirty="0"/>
              <a:t>Las familias trasladarán más consumo hacia el futuro si la tasa de </a:t>
            </a:r>
            <a:r>
              <a:rPr lang="es-ES_tradnl" dirty="0" smtClean="0"/>
              <a:t>interés </a:t>
            </a:r>
            <a:r>
              <a:rPr lang="es-ES_tradnl" dirty="0"/>
              <a:t>de los activos es mayor que la valoración que hacen del consumo hoy: 𝑟 &gt; 𝜌.</a:t>
            </a:r>
          </a:p>
          <a:p>
            <a:pPr algn="just"/>
            <a:r>
              <a:rPr lang="es-ES_tradnl" dirty="0"/>
              <a:t>Mientras que realizarán más consumo hoy si 𝑟 &lt; 𝜌.</a:t>
            </a:r>
          </a:p>
          <a:p>
            <a:endParaRPr lang="es-ES_tradnl" dirty="0"/>
          </a:p>
        </p:txBody>
      </p:sp>
    </p:spTree>
    <p:extLst>
      <p:ext uri="{BB962C8B-B14F-4D97-AF65-F5344CB8AC3E}">
        <p14:creationId xmlns:p14="http://schemas.microsoft.com/office/powerpoint/2010/main" val="14278328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42EC812-79F0-68FB-133E-F3E97FD45AD0}"/>
              </a:ext>
            </a:extLst>
          </p:cNvPr>
          <p:cNvSpPr>
            <a:spLocks noGrp="1"/>
          </p:cNvSpPr>
          <p:nvPr>
            <p:ph type="title"/>
          </p:nvPr>
        </p:nvSpPr>
        <p:spPr/>
        <p:txBody>
          <a:bodyPr/>
          <a:lstStyle/>
          <a:p>
            <a:r>
              <a:rPr lang="es-ES_tradnl" dirty="0"/>
              <a:t>Comportamiento de las empresas</a:t>
            </a:r>
          </a:p>
        </p:txBody>
      </p:sp>
      <p:sp>
        <p:nvSpPr>
          <p:cNvPr id="3" name="Marcador de contenido 2">
            <a:extLst>
              <a:ext uri="{FF2B5EF4-FFF2-40B4-BE49-F238E27FC236}">
                <a16:creationId xmlns:a16="http://schemas.microsoft.com/office/drawing/2014/main" id="{7D82BABC-4AED-CD97-A591-FFCCD8327839}"/>
              </a:ext>
            </a:extLst>
          </p:cNvPr>
          <p:cNvSpPr>
            <a:spLocks noGrp="1"/>
          </p:cNvSpPr>
          <p:nvPr>
            <p:ph idx="1"/>
          </p:nvPr>
        </p:nvSpPr>
        <p:spPr/>
        <p:txBody>
          <a:bodyPr/>
          <a:lstStyle/>
          <a:p>
            <a:r>
              <a:rPr lang="es-ES_tradnl" dirty="0"/>
              <a:t>Las empresas producen bajo los supuestos de la función de producción neoclásica que ya hemos visto en los capítulos previos:</a:t>
            </a:r>
          </a:p>
          <a:p>
            <a:pPr marL="0" indent="0" algn="ctr">
              <a:buNone/>
            </a:pPr>
            <a:r>
              <a:rPr lang="es-ES_tradnl" dirty="0"/>
              <a:t>𝑌 = 𝐹(𝐾, 𝐿)</a:t>
            </a:r>
          </a:p>
          <a:p>
            <a:r>
              <a:rPr lang="es-ES_tradnl" dirty="0"/>
              <a:t>Los beneficios de las empresas (𝜋) se definen como sus ingresos menos el costo de los insumos. El costo del capital depende de la tasa de interés (𝑟) y de la tasa de depreciación (𝛿), siendo 𝑟 + 𝛿 la tasa de retorno del capital neta de depreciación:</a:t>
            </a:r>
          </a:p>
          <a:p>
            <a:endParaRPr lang="es-ES_tradnl" dirty="0"/>
          </a:p>
          <a:p>
            <a:pPr marL="0" indent="0" algn="ctr">
              <a:buNone/>
            </a:pPr>
            <a:r>
              <a:rPr lang="es-ES_tradnl" dirty="0"/>
              <a:t>𝜋 = 𝐹(𝐾, 𝐿) − (𝑟 + 𝛿)𝐾 − 𝑤𝐿</a:t>
            </a:r>
          </a:p>
        </p:txBody>
      </p:sp>
    </p:spTree>
    <p:extLst>
      <p:ext uri="{BB962C8B-B14F-4D97-AF65-F5344CB8AC3E}">
        <p14:creationId xmlns:p14="http://schemas.microsoft.com/office/powerpoint/2010/main" val="35058406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ADF54C6-F271-6A3C-0CBB-FE4D21BB4252}"/>
              </a:ext>
            </a:extLst>
          </p:cNvPr>
          <p:cNvSpPr>
            <a:spLocks noGrp="1"/>
          </p:cNvSpPr>
          <p:nvPr>
            <p:ph type="title"/>
          </p:nvPr>
        </p:nvSpPr>
        <p:spPr/>
        <p:txBody>
          <a:bodyPr/>
          <a:lstStyle/>
          <a:p>
            <a:r>
              <a:rPr lang="es-ES_tradnl" dirty="0"/>
              <a:t>Solución para las empresas</a:t>
            </a:r>
          </a:p>
        </p:txBody>
      </p:sp>
      <p:sp>
        <p:nvSpPr>
          <p:cNvPr id="3" name="Marcador de contenido 2">
            <a:extLst>
              <a:ext uri="{FF2B5EF4-FFF2-40B4-BE49-F238E27FC236}">
                <a16:creationId xmlns:a16="http://schemas.microsoft.com/office/drawing/2014/main" id="{F6BD35F2-9286-E2F3-11D8-EAF9E18796AD}"/>
              </a:ext>
            </a:extLst>
          </p:cNvPr>
          <p:cNvSpPr>
            <a:spLocks noGrp="1"/>
          </p:cNvSpPr>
          <p:nvPr>
            <p:ph idx="1"/>
          </p:nvPr>
        </p:nvSpPr>
        <p:spPr/>
        <p:txBody>
          <a:bodyPr/>
          <a:lstStyle/>
          <a:p>
            <a:r>
              <a:rPr lang="es-ES_tradnl" dirty="0"/>
              <a:t>Al maximizar los beneficios en la ecuación previa, se obtiene una solución en la cual el pago a los factores de producción es igual a su productividad marginal, lo cual es común obtener en los modelos neoclásicos y se representa de la manera siguiente:</a:t>
            </a:r>
          </a:p>
          <a:p>
            <a:endParaRPr lang="es-ES_tradnl" dirty="0"/>
          </a:p>
          <a:p>
            <a:pPr marL="0" indent="0" algn="ctr">
              <a:buNone/>
            </a:pPr>
            <a:r>
              <a:rPr lang="es-ES_tradnl" dirty="0"/>
              <a:t>𝜕𝐹/ 𝜕𝐾 = 𝑟 + 𝛿</a:t>
            </a:r>
          </a:p>
          <a:p>
            <a:pPr marL="0" indent="0" algn="ctr">
              <a:buNone/>
            </a:pPr>
            <a:endParaRPr lang="es-ES_tradnl" dirty="0"/>
          </a:p>
          <a:p>
            <a:pPr marL="0" indent="0" algn="ctr">
              <a:buNone/>
            </a:pPr>
            <a:r>
              <a:rPr lang="es-ES_tradnl" dirty="0"/>
              <a:t>𝜕𝐹/ 𝜕𝐿 = 𝑤</a:t>
            </a:r>
          </a:p>
        </p:txBody>
      </p:sp>
    </p:spTree>
    <p:extLst>
      <p:ext uri="{BB962C8B-B14F-4D97-AF65-F5344CB8AC3E}">
        <p14:creationId xmlns:p14="http://schemas.microsoft.com/office/powerpoint/2010/main" val="2084404439"/>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93</TotalTime>
  <Words>1139</Words>
  <Application>Microsoft Office PowerPoint</Application>
  <PresentationFormat>Panorámica</PresentationFormat>
  <Paragraphs>73</Paragraphs>
  <Slides>14</Slides>
  <Notes>0</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14</vt:i4>
      </vt:variant>
    </vt:vector>
  </HeadingPairs>
  <TitlesOfParts>
    <vt:vector size="19" baseType="lpstr">
      <vt:lpstr>Arial</vt:lpstr>
      <vt:lpstr>Calibri</vt:lpstr>
      <vt:lpstr>Calibri Light</vt:lpstr>
      <vt:lpstr>Cambria Math</vt:lpstr>
      <vt:lpstr>Tema de Office</vt:lpstr>
      <vt:lpstr>Capítulo 6. El modelo de Ramsey</vt:lpstr>
      <vt:lpstr>Modelo de Ramsey</vt:lpstr>
      <vt:lpstr>La importancia del ahorro</vt:lpstr>
      <vt:lpstr>Decisiones de consumo y ahorro</vt:lpstr>
      <vt:lpstr>Función de utilidad de los hogares</vt:lpstr>
      <vt:lpstr>Restricción presupuestal de las familias</vt:lpstr>
      <vt:lpstr>Solución para los hogares</vt:lpstr>
      <vt:lpstr>Comportamiento de las empresas</vt:lpstr>
      <vt:lpstr>Solución para las empresas</vt:lpstr>
      <vt:lpstr>Equilibrio general</vt:lpstr>
      <vt:lpstr>Condición de transversalidad</vt:lpstr>
      <vt:lpstr>Trayectoria de crecimiento</vt:lpstr>
      <vt:lpstr>Diagrama de fase </vt:lpstr>
      <vt:lpstr>Trayectoria óptima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Capítulo 6. El modelo de Ramsey</dc:title>
  <dc:creator>LUIS QUINTANA ROMERO</dc:creator>
  <cp:lastModifiedBy>Revisor</cp:lastModifiedBy>
  <cp:revision>4</cp:revision>
  <dcterms:created xsi:type="dcterms:W3CDTF">2023-01-21T04:34:04Z</dcterms:created>
  <dcterms:modified xsi:type="dcterms:W3CDTF">2023-04-12T21:05:51Z</dcterms:modified>
</cp:coreProperties>
</file>